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9" r:id="rId34"/>
    <p:sldId id="290" r:id="rId35"/>
    <p:sldId id="291" r:id="rId36"/>
    <p:sldId id="297" r:id="rId37"/>
    <p:sldId id="292" r:id="rId38"/>
    <p:sldId id="288" r:id="rId39"/>
    <p:sldId id="293" r:id="rId40"/>
    <p:sldId id="294" r:id="rId41"/>
    <p:sldId id="295" r:id="rId42"/>
    <p:sldId id="296" r:id="rId43"/>
  </p:sldIdLst>
  <p:sldSz cx="12192000" cy="6858000"/>
  <p:notesSz cx="6858000" cy="9144000"/>
  <p:embeddedFontLst>
    <p:embeddedFont>
      <p:font typeface="Bell MT" panose="02020503060305020303" pitchFamily="18" charset="77"/>
      <p:regular r:id="rId45"/>
      <p:bold r:id="rId46"/>
      <p:italic r:id="rId47"/>
      <p:boldItalic r:id="rId48"/>
    </p:embeddedFont>
    <p:embeddedFont>
      <p:font typeface="Corben" panose="020F0505020000020004" pitchFamily="34" charset="0"/>
      <p:bold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0" roundtripDataSignature="AMtx7miHqnAtsc8JeTQb+yqNHFStB+OH9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E5E0867-3890-45F2-AC7C-FDB98265F5A2}">
  <a:tblStyle styleId="{CE5E0867-3890-45F2-AC7C-FDB98265F5A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A06226C-8929-489D-9A44-4502A9E3AB14}" styleName="Table_1">
    <a:wholeTbl>
      <a:tcTxStyle b="off" i="off">
        <a:font>
          <a:latin typeface="Bell MT"/>
          <a:ea typeface="Bell MT"/>
          <a:cs typeface="Bell MT"/>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548"/>
  </p:normalViewPr>
  <p:slideViewPr>
    <p:cSldViewPr snapToGrid="0">
      <p:cViewPr varScale="1">
        <p:scale>
          <a:sx n="105" d="100"/>
          <a:sy n="105" d="100"/>
        </p:scale>
        <p:origin x="840"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 name="Google Shape;239;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 name="Google Shape;293;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 name="Google Shape;316;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8" name="Google Shape;338;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35696df5ac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35696df5ac8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g35696df5ac8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31</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 name="Google Shape;12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5"/>
        <p:cNvGrpSpPr/>
        <p:nvPr/>
      </p:nvGrpSpPr>
      <p:grpSpPr>
        <a:xfrm>
          <a:off x="0" y="0"/>
          <a:ext cx="0" cy="0"/>
          <a:chOff x="0" y="0"/>
          <a:chExt cx="0" cy="0"/>
        </a:xfrm>
      </p:grpSpPr>
      <p:pic>
        <p:nvPicPr>
          <p:cNvPr id="16" name="Google Shape;16;p32"/>
          <p:cNvPicPr preferRelativeResize="0"/>
          <p:nvPr/>
        </p:nvPicPr>
        <p:blipFill rotWithShape="1">
          <a:blip r:embed="rId2">
            <a:alphaModFix/>
          </a:blip>
          <a:srcRect/>
          <a:stretch/>
        </p:blipFill>
        <p:spPr>
          <a:xfrm>
            <a:off x="0" y="0"/>
            <a:ext cx="12192000" cy="6722927"/>
          </a:xfrm>
          <a:prstGeom prst="rect">
            <a:avLst/>
          </a:prstGeom>
          <a:noFill/>
          <a:ln>
            <a:noFill/>
          </a:ln>
        </p:spPr>
      </p:pic>
      <p:sp>
        <p:nvSpPr>
          <p:cNvPr id="17" name="Google Shape;17;p32"/>
          <p:cNvSpPr txBox="1">
            <a:spLocks noGrp="1"/>
          </p:cNvSpPr>
          <p:nvPr>
            <p:ph type="ctrTitle"/>
          </p:nvPr>
        </p:nvSpPr>
        <p:spPr>
          <a:xfrm>
            <a:off x="4431723" y="1526166"/>
            <a:ext cx="7443354"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D0EBC1"/>
              </a:buClr>
              <a:buSzPts val="6000"/>
              <a:buFont typeface="Bell MT"/>
              <a:buNone/>
              <a:defRPr sz="6000" b="1">
                <a:solidFill>
                  <a:srgbClr val="D0EBC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32"/>
          <p:cNvSpPr txBox="1">
            <a:spLocks noGrp="1"/>
          </p:cNvSpPr>
          <p:nvPr>
            <p:ph type="subTitle" idx="1"/>
          </p:nvPr>
        </p:nvSpPr>
        <p:spPr>
          <a:xfrm>
            <a:off x="4431723" y="3913766"/>
            <a:ext cx="7760278"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lt2"/>
              </a:buClr>
              <a:buSzPts val="2400"/>
              <a:buNone/>
              <a:defRPr sz="2400">
                <a:solidFill>
                  <a:schemeClr val="l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FFFFFF"/>
                </a:solidFill>
                <a:latin typeface="Bell MT"/>
                <a:ea typeface="Bell MT"/>
                <a:cs typeface="Bell MT"/>
                <a:sym typeface="Bell MT"/>
              </a:defRPr>
            </a:lvl1pPr>
            <a:lvl2pPr marL="0" lvl="1" indent="0" algn="r">
              <a:spcBef>
                <a:spcPts val="0"/>
              </a:spcBef>
              <a:buNone/>
              <a:defRPr sz="1200" b="0" i="0" u="none" strike="noStrike" cap="none">
                <a:solidFill>
                  <a:srgbClr val="FFFFFF"/>
                </a:solidFill>
                <a:latin typeface="Bell MT"/>
                <a:ea typeface="Bell MT"/>
                <a:cs typeface="Bell MT"/>
                <a:sym typeface="Bell MT"/>
              </a:defRPr>
            </a:lvl2pPr>
            <a:lvl3pPr marL="0" lvl="2" indent="0" algn="r">
              <a:spcBef>
                <a:spcPts val="0"/>
              </a:spcBef>
              <a:buNone/>
              <a:defRPr sz="1200" b="0" i="0" u="none" strike="noStrike" cap="none">
                <a:solidFill>
                  <a:srgbClr val="FFFFFF"/>
                </a:solidFill>
                <a:latin typeface="Bell MT"/>
                <a:ea typeface="Bell MT"/>
                <a:cs typeface="Bell MT"/>
                <a:sym typeface="Bell MT"/>
              </a:defRPr>
            </a:lvl3pPr>
            <a:lvl4pPr marL="0" lvl="3" indent="0" algn="r">
              <a:spcBef>
                <a:spcPts val="0"/>
              </a:spcBef>
              <a:buNone/>
              <a:defRPr sz="1200" b="0" i="0" u="none" strike="noStrike" cap="none">
                <a:solidFill>
                  <a:srgbClr val="FFFFFF"/>
                </a:solidFill>
                <a:latin typeface="Bell MT"/>
                <a:ea typeface="Bell MT"/>
                <a:cs typeface="Bell MT"/>
                <a:sym typeface="Bell MT"/>
              </a:defRPr>
            </a:lvl4pPr>
            <a:lvl5pPr marL="0" lvl="4" indent="0" algn="r">
              <a:spcBef>
                <a:spcPts val="0"/>
              </a:spcBef>
              <a:buNone/>
              <a:defRPr sz="1200" b="0" i="0" u="none" strike="noStrike" cap="none">
                <a:solidFill>
                  <a:srgbClr val="FFFFFF"/>
                </a:solidFill>
                <a:latin typeface="Bell MT"/>
                <a:ea typeface="Bell MT"/>
                <a:cs typeface="Bell MT"/>
                <a:sym typeface="Bell MT"/>
              </a:defRPr>
            </a:lvl5pPr>
            <a:lvl6pPr marL="0" lvl="5" indent="0" algn="r">
              <a:spcBef>
                <a:spcPts val="0"/>
              </a:spcBef>
              <a:buNone/>
              <a:defRPr sz="1200" b="0" i="0" u="none" strike="noStrike" cap="none">
                <a:solidFill>
                  <a:srgbClr val="FFFFFF"/>
                </a:solidFill>
                <a:latin typeface="Bell MT"/>
                <a:ea typeface="Bell MT"/>
                <a:cs typeface="Bell MT"/>
                <a:sym typeface="Bell MT"/>
              </a:defRPr>
            </a:lvl6pPr>
            <a:lvl7pPr marL="0" lvl="6" indent="0" algn="r">
              <a:spcBef>
                <a:spcPts val="0"/>
              </a:spcBef>
              <a:buNone/>
              <a:defRPr sz="1200" b="0" i="0" u="none" strike="noStrike" cap="none">
                <a:solidFill>
                  <a:srgbClr val="FFFFFF"/>
                </a:solidFill>
                <a:latin typeface="Bell MT"/>
                <a:ea typeface="Bell MT"/>
                <a:cs typeface="Bell MT"/>
                <a:sym typeface="Bell MT"/>
              </a:defRPr>
            </a:lvl7pPr>
            <a:lvl8pPr marL="0" lvl="7" indent="0" algn="r">
              <a:spcBef>
                <a:spcPts val="0"/>
              </a:spcBef>
              <a:buNone/>
              <a:defRPr sz="1200" b="0" i="0" u="none" strike="noStrike" cap="none">
                <a:solidFill>
                  <a:srgbClr val="FFFFFF"/>
                </a:solidFill>
                <a:latin typeface="Bell MT"/>
                <a:ea typeface="Bell MT"/>
                <a:cs typeface="Bell MT"/>
                <a:sym typeface="Bell MT"/>
              </a:defRPr>
            </a:lvl8pPr>
            <a:lvl9pPr marL="0" lvl="8" indent="0" algn="r">
              <a:spcBef>
                <a:spcPts val="0"/>
              </a:spcBef>
              <a:buNone/>
              <a:defRPr sz="1200" b="0" i="0" u="none" strike="noStrike" cap="none">
                <a:solidFill>
                  <a:srgbClr val="FFFFFF"/>
                </a:solidFill>
                <a:latin typeface="Bell MT"/>
                <a:ea typeface="Bell MT"/>
                <a:cs typeface="Bell MT"/>
                <a:sym typeface="Bell MT"/>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81"/>
        <p:cNvGrpSpPr/>
        <p:nvPr/>
      </p:nvGrpSpPr>
      <p:grpSpPr>
        <a:xfrm>
          <a:off x="0" y="0"/>
          <a:ext cx="0" cy="0"/>
          <a:chOff x="0" y="0"/>
          <a:chExt cx="0" cy="0"/>
        </a:xfrm>
      </p:grpSpPr>
      <p:pic>
        <p:nvPicPr>
          <p:cNvPr id="82" name="Google Shape;82;p41"/>
          <p:cNvPicPr preferRelativeResize="0"/>
          <p:nvPr/>
        </p:nvPicPr>
        <p:blipFill rotWithShape="1">
          <a:blip r:embed="rId2">
            <a:alphaModFix/>
          </a:blip>
          <a:srcRect/>
          <a:stretch/>
        </p:blipFill>
        <p:spPr>
          <a:xfrm>
            <a:off x="0" y="-1"/>
            <a:ext cx="12217758" cy="6858001"/>
          </a:xfrm>
          <a:prstGeom prst="rect">
            <a:avLst/>
          </a:prstGeom>
          <a:noFill/>
          <a:ln>
            <a:noFill/>
          </a:ln>
        </p:spPr>
      </p:pic>
      <p:sp>
        <p:nvSpPr>
          <p:cNvPr id="83" name="Google Shape;83;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4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8"/>
        <p:cNvGrpSpPr/>
        <p:nvPr/>
      </p:nvGrpSpPr>
      <p:grpSpPr>
        <a:xfrm>
          <a:off x="0" y="0"/>
          <a:ext cx="0" cy="0"/>
          <a:chOff x="0" y="0"/>
          <a:chExt cx="0" cy="0"/>
        </a:xfrm>
      </p:grpSpPr>
      <p:pic>
        <p:nvPicPr>
          <p:cNvPr id="89" name="Google Shape;89;p42"/>
          <p:cNvPicPr preferRelativeResize="0"/>
          <p:nvPr/>
        </p:nvPicPr>
        <p:blipFill rotWithShape="1">
          <a:blip r:embed="rId2">
            <a:alphaModFix/>
          </a:blip>
          <a:srcRect/>
          <a:stretch/>
        </p:blipFill>
        <p:spPr>
          <a:xfrm>
            <a:off x="0" y="-1"/>
            <a:ext cx="12217758" cy="6858001"/>
          </a:xfrm>
          <a:prstGeom prst="rect">
            <a:avLst/>
          </a:prstGeom>
          <a:noFill/>
          <a:ln>
            <a:noFill/>
          </a:ln>
        </p:spPr>
      </p:pic>
      <p:sp>
        <p:nvSpPr>
          <p:cNvPr id="90" name="Google Shape;90;p4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4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 name="Google Shape;92;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2"/>
        <p:cNvGrpSpPr/>
        <p:nvPr/>
      </p:nvGrpSpPr>
      <p:grpSpPr>
        <a:xfrm>
          <a:off x="0" y="0"/>
          <a:ext cx="0" cy="0"/>
          <a:chOff x="0" y="0"/>
          <a:chExt cx="0" cy="0"/>
        </a:xfrm>
      </p:grpSpPr>
      <p:pic>
        <p:nvPicPr>
          <p:cNvPr id="23" name="Google Shape;23;p33"/>
          <p:cNvPicPr preferRelativeResize="0"/>
          <p:nvPr/>
        </p:nvPicPr>
        <p:blipFill rotWithShape="1">
          <a:blip r:embed="rId2">
            <a:alphaModFix/>
          </a:blip>
          <a:srcRect/>
          <a:stretch/>
        </p:blipFill>
        <p:spPr>
          <a:xfrm>
            <a:off x="0" y="-1"/>
            <a:ext cx="12217758" cy="6858001"/>
          </a:xfrm>
          <a:prstGeom prst="rect">
            <a:avLst/>
          </a:prstGeom>
          <a:noFill/>
          <a:ln>
            <a:noFill/>
          </a:ln>
        </p:spPr>
      </p:pic>
      <p:sp>
        <p:nvSpPr>
          <p:cNvPr id="24" name="Google Shape;24;p33"/>
          <p:cNvSpPr txBox="1">
            <a:spLocks noGrp="1"/>
          </p:cNvSpPr>
          <p:nvPr>
            <p:ph type="title"/>
          </p:nvPr>
        </p:nvSpPr>
        <p:spPr>
          <a:xfrm>
            <a:off x="964621" y="1435389"/>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400"/>
              <a:buFont typeface="Bell MT"/>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33"/>
          <p:cNvSpPr txBox="1">
            <a:spLocks noGrp="1"/>
          </p:cNvSpPr>
          <p:nvPr>
            <p:ph type="body" idx="1"/>
          </p:nvPr>
        </p:nvSpPr>
        <p:spPr>
          <a:xfrm>
            <a:off x="1091044" y="3044535"/>
            <a:ext cx="10262755" cy="3132427"/>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29"/>
        <p:cNvGrpSpPr/>
        <p:nvPr/>
      </p:nvGrpSpPr>
      <p:grpSpPr>
        <a:xfrm>
          <a:off x="0" y="0"/>
          <a:ext cx="0" cy="0"/>
          <a:chOff x="0" y="0"/>
          <a:chExt cx="0" cy="0"/>
        </a:xfrm>
      </p:grpSpPr>
      <p:pic>
        <p:nvPicPr>
          <p:cNvPr id="30" name="Google Shape;30;p34"/>
          <p:cNvPicPr preferRelativeResize="0"/>
          <p:nvPr/>
        </p:nvPicPr>
        <p:blipFill rotWithShape="1">
          <a:blip r:embed="rId2">
            <a:alphaModFix/>
          </a:blip>
          <a:srcRect/>
          <a:stretch/>
        </p:blipFill>
        <p:spPr>
          <a:xfrm>
            <a:off x="0" y="-1"/>
            <a:ext cx="12217758" cy="6858001"/>
          </a:xfrm>
          <a:prstGeom prst="rect">
            <a:avLst/>
          </a:prstGeom>
          <a:noFill/>
          <a:ln>
            <a:noFill/>
          </a:ln>
        </p:spPr>
      </p:pic>
      <p:sp>
        <p:nvSpPr>
          <p:cNvPr id="31" name="Google Shape;31;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3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3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37"/>
        <p:cNvGrpSpPr/>
        <p:nvPr/>
      </p:nvGrpSpPr>
      <p:grpSpPr>
        <a:xfrm>
          <a:off x="0" y="0"/>
          <a:ext cx="0" cy="0"/>
          <a:chOff x="0" y="0"/>
          <a:chExt cx="0" cy="0"/>
        </a:xfrm>
      </p:grpSpPr>
      <p:pic>
        <p:nvPicPr>
          <p:cNvPr id="38" name="Google Shape;38;p35"/>
          <p:cNvPicPr preferRelativeResize="0"/>
          <p:nvPr/>
        </p:nvPicPr>
        <p:blipFill rotWithShape="1">
          <a:blip r:embed="rId2">
            <a:alphaModFix/>
          </a:blip>
          <a:srcRect/>
          <a:stretch/>
        </p:blipFill>
        <p:spPr>
          <a:xfrm>
            <a:off x="0" y="-1"/>
            <a:ext cx="12217758" cy="6858001"/>
          </a:xfrm>
          <a:prstGeom prst="rect">
            <a:avLst/>
          </a:prstGeom>
          <a:noFill/>
          <a:ln>
            <a:noFill/>
          </a:ln>
        </p:spPr>
      </p:pic>
      <p:sp>
        <p:nvSpPr>
          <p:cNvPr id="39" name="Google Shape;39;p3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3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3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3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3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47"/>
        <p:cNvGrpSpPr/>
        <p:nvPr/>
      </p:nvGrpSpPr>
      <p:grpSpPr>
        <a:xfrm>
          <a:off x="0" y="0"/>
          <a:ext cx="0" cy="0"/>
          <a:chOff x="0" y="0"/>
          <a:chExt cx="0" cy="0"/>
        </a:xfrm>
      </p:grpSpPr>
      <p:pic>
        <p:nvPicPr>
          <p:cNvPr id="48" name="Google Shape;48;p36"/>
          <p:cNvPicPr preferRelativeResize="0"/>
          <p:nvPr/>
        </p:nvPicPr>
        <p:blipFill rotWithShape="1">
          <a:blip r:embed="rId2">
            <a:alphaModFix/>
          </a:blip>
          <a:srcRect/>
          <a:stretch/>
        </p:blipFill>
        <p:spPr>
          <a:xfrm>
            <a:off x="0" y="-1"/>
            <a:ext cx="12217758" cy="6858001"/>
          </a:xfrm>
          <a:prstGeom prst="rect">
            <a:avLst/>
          </a:prstGeom>
          <a:noFill/>
          <a:ln>
            <a:noFill/>
          </a:ln>
        </p:spPr>
      </p:pic>
      <p:sp>
        <p:nvSpPr>
          <p:cNvPr id="49" name="Google Shape;49;p3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Bell MT"/>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3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D9689"/>
              </a:buClr>
              <a:buSzPts val="2400"/>
              <a:buNone/>
              <a:defRPr sz="2400">
                <a:solidFill>
                  <a:srgbClr val="8D9689"/>
                </a:solidFill>
              </a:defRPr>
            </a:lvl1pPr>
            <a:lvl2pPr marL="914400" lvl="1" indent="-228600" algn="l">
              <a:lnSpc>
                <a:spcPct val="90000"/>
              </a:lnSpc>
              <a:spcBef>
                <a:spcPts val="500"/>
              </a:spcBef>
              <a:spcAft>
                <a:spcPts val="0"/>
              </a:spcAft>
              <a:buClr>
                <a:srgbClr val="8D9689"/>
              </a:buClr>
              <a:buSzPts val="2000"/>
              <a:buNone/>
              <a:defRPr sz="2000">
                <a:solidFill>
                  <a:srgbClr val="8D9689"/>
                </a:solidFill>
              </a:defRPr>
            </a:lvl2pPr>
            <a:lvl3pPr marL="1371600" lvl="2" indent="-228600" algn="l">
              <a:lnSpc>
                <a:spcPct val="90000"/>
              </a:lnSpc>
              <a:spcBef>
                <a:spcPts val="500"/>
              </a:spcBef>
              <a:spcAft>
                <a:spcPts val="0"/>
              </a:spcAft>
              <a:buClr>
                <a:srgbClr val="8D9689"/>
              </a:buClr>
              <a:buSzPts val="1800"/>
              <a:buNone/>
              <a:defRPr sz="1800">
                <a:solidFill>
                  <a:srgbClr val="8D9689"/>
                </a:solidFill>
              </a:defRPr>
            </a:lvl3pPr>
            <a:lvl4pPr marL="1828800" lvl="3" indent="-228600" algn="l">
              <a:lnSpc>
                <a:spcPct val="90000"/>
              </a:lnSpc>
              <a:spcBef>
                <a:spcPts val="500"/>
              </a:spcBef>
              <a:spcAft>
                <a:spcPts val="0"/>
              </a:spcAft>
              <a:buClr>
                <a:srgbClr val="8D9689"/>
              </a:buClr>
              <a:buSzPts val="1600"/>
              <a:buNone/>
              <a:defRPr sz="1600">
                <a:solidFill>
                  <a:srgbClr val="8D9689"/>
                </a:solidFill>
              </a:defRPr>
            </a:lvl4pPr>
            <a:lvl5pPr marL="2286000" lvl="4" indent="-228600" algn="l">
              <a:lnSpc>
                <a:spcPct val="90000"/>
              </a:lnSpc>
              <a:spcBef>
                <a:spcPts val="500"/>
              </a:spcBef>
              <a:spcAft>
                <a:spcPts val="0"/>
              </a:spcAft>
              <a:buClr>
                <a:srgbClr val="8D9689"/>
              </a:buClr>
              <a:buSzPts val="1600"/>
              <a:buNone/>
              <a:defRPr sz="1600">
                <a:solidFill>
                  <a:srgbClr val="8D9689"/>
                </a:solidFill>
              </a:defRPr>
            </a:lvl5pPr>
            <a:lvl6pPr marL="2743200" lvl="5" indent="-228600" algn="l">
              <a:lnSpc>
                <a:spcPct val="90000"/>
              </a:lnSpc>
              <a:spcBef>
                <a:spcPts val="500"/>
              </a:spcBef>
              <a:spcAft>
                <a:spcPts val="0"/>
              </a:spcAft>
              <a:buClr>
                <a:srgbClr val="8D9689"/>
              </a:buClr>
              <a:buSzPts val="1600"/>
              <a:buNone/>
              <a:defRPr sz="1600">
                <a:solidFill>
                  <a:srgbClr val="8D9689"/>
                </a:solidFill>
              </a:defRPr>
            </a:lvl6pPr>
            <a:lvl7pPr marL="3200400" lvl="6" indent="-228600" algn="l">
              <a:lnSpc>
                <a:spcPct val="90000"/>
              </a:lnSpc>
              <a:spcBef>
                <a:spcPts val="500"/>
              </a:spcBef>
              <a:spcAft>
                <a:spcPts val="0"/>
              </a:spcAft>
              <a:buClr>
                <a:srgbClr val="8D9689"/>
              </a:buClr>
              <a:buSzPts val="1600"/>
              <a:buNone/>
              <a:defRPr sz="1600">
                <a:solidFill>
                  <a:srgbClr val="8D9689"/>
                </a:solidFill>
              </a:defRPr>
            </a:lvl7pPr>
            <a:lvl8pPr marL="3657600" lvl="7" indent="-228600" algn="l">
              <a:lnSpc>
                <a:spcPct val="90000"/>
              </a:lnSpc>
              <a:spcBef>
                <a:spcPts val="500"/>
              </a:spcBef>
              <a:spcAft>
                <a:spcPts val="0"/>
              </a:spcAft>
              <a:buClr>
                <a:srgbClr val="8D9689"/>
              </a:buClr>
              <a:buSzPts val="1600"/>
              <a:buNone/>
              <a:defRPr sz="1600">
                <a:solidFill>
                  <a:srgbClr val="8D9689"/>
                </a:solidFill>
              </a:defRPr>
            </a:lvl8pPr>
            <a:lvl9pPr marL="4114800" lvl="8" indent="-228600" algn="l">
              <a:lnSpc>
                <a:spcPct val="90000"/>
              </a:lnSpc>
              <a:spcBef>
                <a:spcPts val="500"/>
              </a:spcBef>
              <a:spcAft>
                <a:spcPts val="0"/>
              </a:spcAft>
              <a:buClr>
                <a:srgbClr val="8D9689"/>
              </a:buClr>
              <a:buSzPts val="1600"/>
              <a:buNone/>
              <a:defRPr sz="1600">
                <a:solidFill>
                  <a:srgbClr val="8D9689"/>
                </a:solidFill>
              </a:defRPr>
            </a:lvl9pPr>
          </a:lstStyle>
          <a:p>
            <a:endParaRPr/>
          </a:p>
        </p:txBody>
      </p:sp>
      <p:sp>
        <p:nvSpPr>
          <p:cNvPr id="51" name="Google Shape;51;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54"/>
        <p:cNvGrpSpPr/>
        <p:nvPr/>
      </p:nvGrpSpPr>
      <p:grpSpPr>
        <a:xfrm>
          <a:off x="0" y="0"/>
          <a:ext cx="0" cy="0"/>
          <a:chOff x="0" y="0"/>
          <a:chExt cx="0" cy="0"/>
        </a:xfrm>
      </p:grpSpPr>
      <p:pic>
        <p:nvPicPr>
          <p:cNvPr id="55" name="Google Shape;55;p37"/>
          <p:cNvPicPr preferRelativeResize="0"/>
          <p:nvPr/>
        </p:nvPicPr>
        <p:blipFill rotWithShape="1">
          <a:blip r:embed="rId2">
            <a:alphaModFix/>
          </a:blip>
          <a:srcRect/>
          <a:stretch/>
        </p:blipFill>
        <p:spPr>
          <a:xfrm>
            <a:off x="0" y="-1"/>
            <a:ext cx="12217758" cy="6858001"/>
          </a:xfrm>
          <a:prstGeom prst="rect">
            <a:avLst/>
          </a:prstGeom>
          <a:noFill/>
          <a:ln>
            <a:noFill/>
          </a:ln>
        </p:spPr>
      </p:pic>
      <p:sp>
        <p:nvSpPr>
          <p:cNvPr id="56" name="Google Shape;56;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60"/>
        <p:cNvGrpSpPr/>
        <p:nvPr/>
      </p:nvGrpSpPr>
      <p:grpSpPr>
        <a:xfrm>
          <a:off x="0" y="0"/>
          <a:ext cx="0" cy="0"/>
          <a:chOff x="0" y="0"/>
          <a:chExt cx="0" cy="0"/>
        </a:xfrm>
      </p:grpSpPr>
      <p:pic>
        <p:nvPicPr>
          <p:cNvPr id="61" name="Google Shape;61;p38"/>
          <p:cNvPicPr preferRelativeResize="0"/>
          <p:nvPr/>
        </p:nvPicPr>
        <p:blipFill rotWithShape="1">
          <a:blip r:embed="rId2">
            <a:alphaModFix/>
          </a:blip>
          <a:srcRect/>
          <a:stretch/>
        </p:blipFill>
        <p:spPr>
          <a:xfrm>
            <a:off x="0" y="-1"/>
            <a:ext cx="12217758" cy="6858001"/>
          </a:xfrm>
          <a:prstGeom prst="rect">
            <a:avLst/>
          </a:prstGeom>
          <a:noFill/>
          <a:ln>
            <a:noFill/>
          </a:ln>
        </p:spPr>
      </p:pic>
      <p:sp>
        <p:nvSpPr>
          <p:cNvPr id="62" name="Google Shape;62;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5"/>
        <p:cNvGrpSpPr/>
        <p:nvPr/>
      </p:nvGrpSpPr>
      <p:grpSpPr>
        <a:xfrm>
          <a:off x="0" y="0"/>
          <a:ext cx="0" cy="0"/>
          <a:chOff x="0" y="0"/>
          <a:chExt cx="0" cy="0"/>
        </a:xfrm>
      </p:grpSpPr>
      <p:pic>
        <p:nvPicPr>
          <p:cNvPr id="66" name="Google Shape;66;p39"/>
          <p:cNvPicPr preferRelativeResize="0"/>
          <p:nvPr/>
        </p:nvPicPr>
        <p:blipFill rotWithShape="1">
          <a:blip r:embed="rId2">
            <a:alphaModFix/>
          </a:blip>
          <a:srcRect/>
          <a:stretch/>
        </p:blipFill>
        <p:spPr>
          <a:xfrm>
            <a:off x="0" y="-1"/>
            <a:ext cx="12217758" cy="6858001"/>
          </a:xfrm>
          <a:prstGeom prst="rect">
            <a:avLst/>
          </a:prstGeom>
          <a:noFill/>
          <a:ln>
            <a:noFill/>
          </a:ln>
        </p:spPr>
      </p:pic>
      <p:sp>
        <p:nvSpPr>
          <p:cNvPr id="67" name="Google Shape;67;p3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Bell M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3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9" name="Google Shape;69;p3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73"/>
        <p:cNvGrpSpPr/>
        <p:nvPr/>
      </p:nvGrpSpPr>
      <p:grpSpPr>
        <a:xfrm>
          <a:off x="0" y="0"/>
          <a:ext cx="0" cy="0"/>
          <a:chOff x="0" y="0"/>
          <a:chExt cx="0" cy="0"/>
        </a:xfrm>
      </p:grpSpPr>
      <p:pic>
        <p:nvPicPr>
          <p:cNvPr id="74" name="Google Shape;74;p40"/>
          <p:cNvPicPr preferRelativeResize="0"/>
          <p:nvPr/>
        </p:nvPicPr>
        <p:blipFill rotWithShape="1">
          <a:blip r:embed="rId2">
            <a:alphaModFix/>
          </a:blip>
          <a:srcRect/>
          <a:stretch/>
        </p:blipFill>
        <p:spPr>
          <a:xfrm>
            <a:off x="0" y="-1"/>
            <a:ext cx="12217758" cy="6858001"/>
          </a:xfrm>
          <a:prstGeom prst="rect">
            <a:avLst/>
          </a:prstGeom>
          <a:noFill/>
          <a:ln>
            <a:noFill/>
          </a:ln>
        </p:spPr>
      </p:pic>
      <p:sp>
        <p:nvSpPr>
          <p:cNvPr id="75" name="Google Shape;75;p4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Bell M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40"/>
          <p:cNvSpPr>
            <a:spLocks noGrp="1"/>
          </p:cNvSpPr>
          <p:nvPr>
            <p:ph type="pic" idx="2"/>
          </p:nvPr>
        </p:nvSpPr>
        <p:spPr>
          <a:xfrm>
            <a:off x="5183188" y="987425"/>
            <a:ext cx="6172200" cy="4873625"/>
          </a:xfrm>
          <a:prstGeom prst="rect">
            <a:avLst/>
          </a:prstGeom>
          <a:noFill/>
          <a:ln>
            <a:noFill/>
          </a:ln>
        </p:spPr>
      </p:sp>
      <p:sp>
        <p:nvSpPr>
          <p:cNvPr id="77" name="Google Shape;77;p4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8" name="Google Shape;78;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Bell MT"/>
              <a:buNone/>
              <a:defRPr sz="4400" b="0" i="0" u="none" strike="noStrike" cap="none">
                <a:solidFill>
                  <a:schemeClr val="dk1"/>
                </a:solidFill>
                <a:latin typeface="Bell MT"/>
                <a:ea typeface="Bell MT"/>
                <a:cs typeface="Bell MT"/>
                <a:sym typeface="Bell M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Bell MT"/>
                <a:ea typeface="Bell MT"/>
                <a:cs typeface="Bell MT"/>
                <a:sym typeface="Bell M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Bell MT"/>
                <a:ea typeface="Bell MT"/>
                <a:cs typeface="Bell MT"/>
                <a:sym typeface="Bell MT"/>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Bell MT"/>
                <a:ea typeface="Bell MT"/>
                <a:cs typeface="Bell MT"/>
                <a:sym typeface="Bell MT"/>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Bell MT"/>
                <a:ea typeface="Bell MT"/>
                <a:cs typeface="Bell MT"/>
                <a:sym typeface="Bell MT"/>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Bell MT"/>
                <a:ea typeface="Bell MT"/>
                <a:cs typeface="Bell MT"/>
                <a:sym typeface="Bell M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Bell MT"/>
                <a:ea typeface="Bell MT"/>
                <a:cs typeface="Bell MT"/>
                <a:sym typeface="Bell M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Bell MT"/>
                <a:ea typeface="Bell MT"/>
                <a:cs typeface="Bell MT"/>
                <a:sym typeface="Bell M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Bell MT"/>
                <a:ea typeface="Bell MT"/>
                <a:cs typeface="Bell MT"/>
                <a:sym typeface="Bell M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Bell MT"/>
                <a:ea typeface="Bell MT"/>
                <a:cs typeface="Bell MT"/>
                <a:sym typeface="Bell MT"/>
              </a:defRPr>
            </a:lvl9pPr>
          </a:lstStyle>
          <a:p>
            <a:endParaRPr/>
          </a:p>
        </p:txBody>
      </p:sp>
      <p:sp>
        <p:nvSpPr>
          <p:cNvPr id="12" name="Google Shape;12;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D9689"/>
                </a:solidFill>
                <a:latin typeface="Bell MT"/>
                <a:ea typeface="Bell MT"/>
                <a:cs typeface="Bell MT"/>
                <a:sym typeface="Bell MT"/>
              </a:defRPr>
            </a:lvl1pPr>
            <a:lvl2pPr marR="0" lvl="1" algn="l" rtl="0">
              <a:spcBef>
                <a:spcPts val="0"/>
              </a:spcBef>
              <a:spcAft>
                <a:spcPts val="0"/>
              </a:spcAft>
              <a:buSzPts val="1400"/>
              <a:buNone/>
              <a:defRPr sz="1800" b="0" i="0" u="none" strike="noStrike" cap="none">
                <a:solidFill>
                  <a:schemeClr val="dk1"/>
                </a:solidFill>
                <a:latin typeface="Bell MT"/>
                <a:ea typeface="Bell MT"/>
                <a:cs typeface="Bell MT"/>
                <a:sym typeface="Bell MT"/>
              </a:defRPr>
            </a:lvl2pPr>
            <a:lvl3pPr marR="0" lvl="2" algn="l" rtl="0">
              <a:spcBef>
                <a:spcPts val="0"/>
              </a:spcBef>
              <a:spcAft>
                <a:spcPts val="0"/>
              </a:spcAft>
              <a:buSzPts val="1400"/>
              <a:buNone/>
              <a:defRPr sz="1800" b="0" i="0" u="none" strike="noStrike" cap="none">
                <a:solidFill>
                  <a:schemeClr val="dk1"/>
                </a:solidFill>
                <a:latin typeface="Bell MT"/>
                <a:ea typeface="Bell MT"/>
                <a:cs typeface="Bell MT"/>
                <a:sym typeface="Bell MT"/>
              </a:defRPr>
            </a:lvl3pPr>
            <a:lvl4pPr marR="0" lvl="3" algn="l" rtl="0">
              <a:spcBef>
                <a:spcPts val="0"/>
              </a:spcBef>
              <a:spcAft>
                <a:spcPts val="0"/>
              </a:spcAft>
              <a:buSzPts val="1400"/>
              <a:buNone/>
              <a:defRPr sz="1800" b="0" i="0" u="none" strike="noStrike" cap="none">
                <a:solidFill>
                  <a:schemeClr val="dk1"/>
                </a:solidFill>
                <a:latin typeface="Bell MT"/>
                <a:ea typeface="Bell MT"/>
                <a:cs typeface="Bell MT"/>
                <a:sym typeface="Bell MT"/>
              </a:defRPr>
            </a:lvl4pPr>
            <a:lvl5pPr marR="0" lvl="4" algn="l" rtl="0">
              <a:spcBef>
                <a:spcPts val="0"/>
              </a:spcBef>
              <a:spcAft>
                <a:spcPts val="0"/>
              </a:spcAft>
              <a:buSzPts val="1400"/>
              <a:buNone/>
              <a:defRPr sz="1800" b="0" i="0" u="none" strike="noStrike" cap="none">
                <a:solidFill>
                  <a:schemeClr val="dk1"/>
                </a:solidFill>
                <a:latin typeface="Bell MT"/>
                <a:ea typeface="Bell MT"/>
                <a:cs typeface="Bell MT"/>
                <a:sym typeface="Bell MT"/>
              </a:defRPr>
            </a:lvl5pPr>
            <a:lvl6pPr marR="0" lvl="5" algn="l" rtl="0">
              <a:spcBef>
                <a:spcPts val="0"/>
              </a:spcBef>
              <a:spcAft>
                <a:spcPts val="0"/>
              </a:spcAft>
              <a:buSzPts val="1400"/>
              <a:buNone/>
              <a:defRPr sz="1800" b="0" i="0" u="none" strike="noStrike" cap="none">
                <a:solidFill>
                  <a:schemeClr val="dk1"/>
                </a:solidFill>
                <a:latin typeface="Bell MT"/>
                <a:ea typeface="Bell MT"/>
                <a:cs typeface="Bell MT"/>
                <a:sym typeface="Bell MT"/>
              </a:defRPr>
            </a:lvl6pPr>
            <a:lvl7pPr marR="0" lvl="6" algn="l" rtl="0">
              <a:spcBef>
                <a:spcPts val="0"/>
              </a:spcBef>
              <a:spcAft>
                <a:spcPts val="0"/>
              </a:spcAft>
              <a:buSzPts val="1400"/>
              <a:buNone/>
              <a:defRPr sz="1800" b="0" i="0" u="none" strike="noStrike" cap="none">
                <a:solidFill>
                  <a:schemeClr val="dk1"/>
                </a:solidFill>
                <a:latin typeface="Bell MT"/>
                <a:ea typeface="Bell MT"/>
                <a:cs typeface="Bell MT"/>
                <a:sym typeface="Bell MT"/>
              </a:defRPr>
            </a:lvl7pPr>
            <a:lvl8pPr marR="0" lvl="7" algn="l" rtl="0">
              <a:spcBef>
                <a:spcPts val="0"/>
              </a:spcBef>
              <a:spcAft>
                <a:spcPts val="0"/>
              </a:spcAft>
              <a:buSzPts val="1400"/>
              <a:buNone/>
              <a:defRPr sz="1800" b="0" i="0" u="none" strike="noStrike" cap="none">
                <a:solidFill>
                  <a:schemeClr val="dk1"/>
                </a:solidFill>
                <a:latin typeface="Bell MT"/>
                <a:ea typeface="Bell MT"/>
                <a:cs typeface="Bell MT"/>
                <a:sym typeface="Bell MT"/>
              </a:defRPr>
            </a:lvl8pPr>
            <a:lvl9pPr marR="0" lvl="8" algn="l" rtl="0">
              <a:spcBef>
                <a:spcPts val="0"/>
              </a:spcBef>
              <a:spcAft>
                <a:spcPts val="0"/>
              </a:spcAft>
              <a:buSzPts val="1400"/>
              <a:buNone/>
              <a:defRPr sz="1800" b="0" i="0" u="none" strike="noStrike" cap="none">
                <a:solidFill>
                  <a:schemeClr val="dk1"/>
                </a:solidFill>
                <a:latin typeface="Bell MT"/>
                <a:ea typeface="Bell MT"/>
                <a:cs typeface="Bell MT"/>
                <a:sym typeface="Bell MT"/>
              </a:defRPr>
            </a:lvl9pPr>
          </a:lstStyle>
          <a:p>
            <a:endParaRPr/>
          </a:p>
        </p:txBody>
      </p:sp>
      <p:sp>
        <p:nvSpPr>
          <p:cNvPr id="13" name="Google Shape;13;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D9689"/>
                </a:solidFill>
                <a:latin typeface="Bell MT"/>
                <a:ea typeface="Bell MT"/>
                <a:cs typeface="Bell MT"/>
                <a:sym typeface="Bell MT"/>
              </a:defRPr>
            </a:lvl1pPr>
            <a:lvl2pPr marR="0" lvl="1" algn="l" rtl="0">
              <a:spcBef>
                <a:spcPts val="0"/>
              </a:spcBef>
              <a:spcAft>
                <a:spcPts val="0"/>
              </a:spcAft>
              <a:buSzPts val="1400"/>
              <a:buNone/>
              <a:defRPr sz="1800" b="0" i="0" u="none" strike="noStrike" cap="none">
                <a:solidFill>
                  <a:schemeClr val="dk1"/>
                </a:solidFill>
                <a:latin typeface="Bell MT"/>
                <a:ea typeface="Bell MT"/>
                <a:cs typeface="Bell MT"/>
                <a:sym typeface="Bell MT"/>
              </a:defRPr>
            </a:lvl2pPr>
            <a:lvl3pPr marR="0" lvl="2" algn="l" rtl="0">
              <a:spcBef>
                <a:spcPts val="0"/>
              </a:spcBef>
              <a:spcAft>
                <a:spcPts val="0"/>
              </a:spcAft>
              <a:buSzPts val="1400"/>
              <a:buNone/>
              <a:defRPr sz="1800" b="0" i="0" u="none" strike="noStrike" cap="none">
                <a:solidFill>
                  <a:schemeClr val="dk1"/>
                </a:solidFill>
                <a:latin typeface="Bell MT"/>
                <a:ea typeface="Bell MT"/>
                <a:cs typeface="Bell MT"/>
                <a:sym typeface="Bell MT"/>
              </a:defRPr>
            </a:lvl3pPr>
            <a:lvl4pPr marR="0" lvl="3" algn="l" rtl="0">
              <a:spcBef>
                <a:spcPts val="0"/>
              </a:spcBef>
              <a:spcAft>
                <a:spcPts val="0"/>
              </a:spcAft>
              <a:buSzPts val="1400"/>
              <a:buNone/>
              <a:defRPr sz="1800" b="0" i="0" u="none" strike="noStrike" cap="none">
                <a:solidFill>
                  <a:schemeClr val="dk1"/>
                </a:solidFill>
                <a:latin typeface="Bell MT"/>
                <a:ea typeface="Bell MT"/>
                <a:cs typeface="Bell MT"/>
                <a:sym typeface="Bell MT"/>
              </a:defRPr>
            </a:lvl4pPr>
            <a:lvl5pPr marR="0" lvl="4" algn="l" rtl="0">
              <a:spcBef>
                <a:spcPts val="0"/>
              </a:spcBef>
              <a:spcAft>
                <a:spcPts val="0"/>
              </a:spcAft>
              <a:buSzPts val="1400"/>
              <a:buNone/>
              <a:defRPr sz="1800" b="0" i="0" u="none" strike="noStrike" cap="none">
                <a:solidFill>
                  <a:schemeClr val="dk1"/>
                </a:solidFill>
                <a:latin typeface="Bell MT"/>
                <a:ea typeface="Bell MT"/>
                <a:cs typeface="Bell MT"/>
                <a:sym typeface="Bell MT"/>
              </a:defRPr>
            </a:lvl5pPr>
            <a:lvl6pPr marR="0" lvl="5" algn="l" rtl="0">
              <a:spcBef>
                <a:spcPts val="0"/>
              </a:spcBef>
              <a:spcAft>
                <a:spcPts val="0"/>
              </a:spcAft>
              <a:buSzPts val="1400"/>
              <a:buNone/>
              <a:defRPr sz="1800" b="0" i="0" u="none" strike="noStrike" cap="none">
                <a:solidFill>
                  <a:schemeClr val="dk1"/>
                </a:solidFill>
                <a:latin typeface="Bell MT"/>
                <a:ea typeface="Bell MT"/>
                <a:cs typeface="Bell MT"/>
                <a:sym typeface="Bell MT"/>
              </a:defRPr>
            </a:lvl6pPr>
            <a:lvl7pPr marR="0" lvl="6" algn="l" rtl="0">
              <a:spcBef>
                <a:spcPts val="0"/>
              </a:spcBef>
              <a:spcAft>
                <a:spcPts val="0"/>
              </a:spcAft>
              <a:buSzPts val="1400"/>
              <a:buNone/>
              <a:defRPr sz="1800" b="0" i="0" u="none" strike="noStrike" cap="none">
                <a:solidFill>
                  <a:schemeClr val="dk1"/>
                </a:solidFill>
                <a:latin typeface="Bell MT"/>
                <a:ea typeface="Bell MT"/>
                <a:cs typeface="Bell MT"/>
                <a:sym typeface="Bell MT"/>
              </a:defRPr>
            </a:lvl7pPr>
            <a:lvl8pPr marR="0" lvl="7" algn="l" rtl="0">
              <a:spcBef>
                <a:spcPts val="0"/>
              </a:spcBef>
              <a:spcAft>
                <a:spcPts val="0"/>
              </a:spcAft>
              <a:buSzPts val="1400"/>
              <a:buNone/>
              <a:defRPr sz="1800" b="0" i="0" u="none" strike="noStrike" cap="none">
                <a:solidFill>
                  <a:schemeClr val="dk1"/>
                </a:solidFill>
                <a:latin typeface="Bell MT"/>
                <a:ea typeface="Bell MT"/>
                <a:cs typeface="Bell MT"/>
                <a:sym typeface="Bell MT"/>
              </a:defRPr>
            </a:lvl8pPr>
            <a:lvl9pPr marR="0" lvl="8" algn="l" rtl="0">
              <a:spcBef>
                <a:spcPts val="0"/>
              </a:spcBef>
              <a:spcAft>
                <a:spcPts val="0"/>
              </a:spcAft>
              <a:buSzPts val="1400"/>
              <a:buNone/>
              <a:defRPr sz="1800" b="0" i="0" u="none" strike="noStrike" cap="none">
                <a:solidFill>
                  <a:schemeClr val="dk1"/>
                </a:solidFill>
                <a:latin typeface="Bell MT"/>
                <a:ea typeface="Bell MT"/>
                <a:cs typeface="Bell MT"/>
                <a:sym typeface="Bell MT"/>
              </a:defRPr>
            </a:lvl9pPr>
          </a:lstStyle>
          <a:p>
            <a:endParaRPr/>
          </a:p>
        </p:txBody>
      </p:sp>
      <p:sp>
        <p:nvSpPr>
          <p:cNvPr id="14" name="Google Shape;14;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D9689"/>
                </a:solidFill>
                <a:latin typeface="Bell MT"/>
                <a:ea typeface="Bell MT"/>
                <a:cs typeface="Bell MT"/>
                <a:sym typeface="Bell MT"/>
              </a:defRPr>
            </a:lvl1pPr>
            <a:lvl2pPr marL="0" marR="0" lvl="1" indent="0" algn="r" rtl="0">
              <a:spcBef>
                <a:spcPts val="0"/>
              </a:spcBef>
              <a:buNone/>
              <a:defRPr sz="1200" b="0" i="0" u="none" strike="noStrike" cap="none">
                <a:solidFill>
                  <a:srgbClr val="8D9689"/>
                </a:solidFill>
                <a:latin typeface="Bell MT"/>
                <a:ea typeface="Bell MT"/>
                <a:cs typeface="Bell MT"/>
                <a:sym typeface="Bell MT"/>
              </a:defRPr>
            </a:lvl2pPr>
            <a:lvl3pPr marL="0" marR="0" lvl="2" indent="0" algn="r" rtl="0">
              <a:spcBef>
                <a:spcPts val="0"/>
              </a:spcBef>
              <a:buNone/>
              <a:defRPr sz="1200" b="0" i="0" u="none" strike="noStrike" cap="none">
                <a:solidFill>
                  <a:srgbClr val="8D9689"/>
                </a:solidFill>
                <a:latin typeface="Bell MT"/>
                <a:ea typeface="Bell MT"/>
                <a:cs typeface="Bell MT"/>
                <a:sym typeface="Bell MT"/>
              </a:defRPr>
            </a:lvl3pPr>
            <a:lvl4pPr marL="0" marR="0" lvl="3" indent="0" algn="r" rtl="0">
              <a:spcBef>
                <a:spcPts val="0"/>
              </a:spcBef>
              <a:buNone/>
              <a:defRPr sz="1200" b="0" i="0" u="none" strike="noStrike" cap="none">
                <a:solidFill>
                  <a:srgbClr val="8D9689"/>
                </a:solidFill>
                <a:latin typeface="Bell MT"/>
                <a:ea typeface="Bell MT"/>
                <a:cs typeface="Bell MT"/>
                <a:sym typeface="Bell MT"/>
              </a:defRPr>
            </a:lvl4pPr>
            <a:lvl5pPr marL="0" marR="0" lvl="4" indent="0" algn="r" rtl="0">
              <a:spcBef>
                <a:spcPts val="0"/>
              </a:spcBef>
              <a:buNone/>
              <a:defRPr sz="1200" b="0" i="0" u="none" strike="noStrike" cap="none">
                <a:solidFill>
                  <a:srgbClr val="8D9689"/>
                </a:solidFill>
                <a:latin typeface="Bell MT"/>
                <a:ea typeface="Bell MT"/>
                <a:cs typeface="Bell MT"/>
                <a:sym typeface="Bell MT"/>
              </a:defRPr>
            </a:lvl5pPr>
            <a:lvl6pPr marL="0" marR="0" lvl="5" indent="0" algn="r" rtl="0">
              <a:spcBef>
                <a:spcPts val="0"/>
              </a:spcBef>
              <a:buNone/>
              <a:defRPr sz="1200" b="0" i="0" u="none" strike="noStrike" cap="none">
                <a:solidFill>
                  <a:srgbClr val="8D9689"/>
                </a:solidFill>
                <a:latin typeface="Bell MT"/>
                <a:ea typeface="Bell MT"/>
                <a:cs typeface="Bell MT"/>
                <a:sym typeface="Bell MT"/>
              </a:defRPr>
            </a:lvl6pPr>
            <a:lvl7pPr marL="0" marR="0" lvl="6" indent="0" algn="r" rtl="0">
              <a:spcBef>
                <a:spcPts val="0"/>
              </a:spcBef>
              <a:buNone/>
              <a:defRPr sz="1200" b="0" i="0" u="none" strike="noStrike" cap="none">
                <a:solidFill>
                  <a:srgbClr val="8D9689"/>
                </a:solidFill>
                <a:latin typeface="Bell MT"/>
                <a:ea typeface="Bell MT"/>
                <a:cs typeface="Bell MT"/>
                <a:sym typeface="Bell MT"/>
              </a:defRPr>
            </a:lvl7pPr>
            <a:lvl8pPr marL="0" marR="0" lvl="7" indent="0" algn="r" rtl="0">
              <a:spcBef>
                <a:spcPts val="0"/>
              </a:spcBef>
              <a:buNone/>
              <a:defRPr sz="1200" b="0" i="0" u="none" strike="noStrike" cap="none">
                <a:solidFill>
                  <a:srgbClr val="8D9689"/>
                </a:solidFill>
                <a:latin typeface="Bell MT"/>
                <a:ea typeface="Bell MT"/>
                <a:cs typeface="Bell MT"/>
                <a:sym typeface="Bell MT"/>
              </a:defRPr>
            </a:lvl8pPr>
            <a:lvl9pPr marL="0" marR="0" lvl="8" indent="0" algn="r" rtl="0">
              <a:spcBef>
                <a:spcPts val="0"/>
              </a:spcBef>
              <a:buNone/>
              <a:defRPr sz="1200" b="0" i="0" u="none" strike="noStrike" cap="none">
                <a:solidFill>
                  <a:srgbClr val="8D9689"/>
                </a:solidFill>
                <a:latin typeface="Bell MT"/>
                <a:ea typeface="Bell MT"/>
                <a:cs typeface="Bell MT"/>
                <a:sym typeface="Bell MT"/>
              </a:defRPr>
            </a:lvl9pPr>
          </a:lstStyle>
          <a:p>
            <a:pPr marL="0" lvl="0" indent="0" algn="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
          <p:cNvSpPr txBox="1">
            <a:spLocks noGrp="1"/>
          </p:cNvSpPr>
          <p:nvPr>
            <p:ph type="ctrTitle"/>
          </p:nvPr>
        </p:nvSpPr>
        <p:spPr>
          <a:xfrm>
            <a:off x="4958376" y="1311966"/>
            <a:ext cx="7233624" cy="111481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DAEDEF"/>
              </a:buClr>
              <a:buSzPts val="3200"/>
              <a:buFont typeface="Arial"/>
              <a:buNone/>
            </a:pPr>
            <a:r>
              <a:rPr lang="es-ES" sz="3200">
                <a:solidFill>
                  <a:srgbClr val="DAEDEF"/>
                </a:solidFill>
                <a:latin typeface="Arial"/>
                <a:ea typeface="Arial"/>
                <a:cs typeface="Arial"/>
                <a:sym typeface="Arial"/>
              </a:rPr>
              <a:t>Asignatura Programación II</a:t>
            </a:r>
            <a:br>
              <a:rPr lang="es-ES" sz="3200">
                <a:solidFill>
                  <a:srgbClr val="DAEDEF"/>
                </a:solidFill>
                <a:latin typeface="Arial"/>
                <a:ea typeface="Arial"/>
                <a:cs typeface="Arial"/>
                <a:sym typeface="Arial"/>
              </a:rPr>
            </a:br>
            <a:r>
              <a:rPr lang="es-ES" sz="2400">
                <a:solidFill>
                  <a:srgbClr val="DAEDEF"/>
                </a:solidFill>
                <a:latin typeface="Arial"/>
                <a:ea typeface="Arial"/>
                <a:cs typeface="Arial"/>
                <a:sym typeface="Arial"/>
              </a:rPr>
              <a:t>Unidad 5: Arreglos</a:t>
            </a:r>
            <a:br>
              <a:rPr lang="es-ES" sz="5400">
                <a:solidFill>
                  <a:srgbClr val="DAEDEF"/>
                </a:solidFill>
                <a:latin typeface="Arial"/>
                <a:ea typeface="Arial"/>
                <a:cs typeface="Arial"/>
                <a:sym typeface="Arial"/>
              </a:rPr>
            </a:br>
            <a:endParaRPr sz="2000" b="1">
              <a:solidFill>
                <a:srgbClr val="DAEDEF"/>
              </a:solidFill>
              <a:latin typeface="Arial"/>
              <a:ea typeface="Arial"/>
              <a:cs typeface="Arial"/>
              <a:sym typeface="Arial"/>
            </a:endParaRPr>
          </a:p>
        </p:txBody>
      </p:sp>
      <p:pic>
        <p:nvPicPr>
          <p:cNvPr id="100" name="Google Shape;100;p1"/>
          <p:cNvPicPr preferRelativeResize="0"/>
          <p:nvPr/>
        </p:nvPicPr>
        <p:blipFill rotWithShape="1">
          <a:blip r:embed="rId3">
            <a:alphaModFix/>
          </a:blip>
          <a:srcRect/>
          <a:stretch/>
        </p:blipFill>
        <p:spPr>
          <a:xfrm>
            <a:off x="6508474" y="2274197"/>
            <a:ext cx="4706151" cy="1966499"/>
          </a:xfrm>
          <a:prstGeom prst="round2DiagRect">
            <a:avLst>
              <a:gd name="adj1" fmla="val 16667"/>
              <a:gd name="adj2" fmla="val 0"/>
            </a:avLst>
          </a:prstGeom>
          <a:noFill/>
          <a:ln w="88900" cap="sq" cmpd="sng">
            <a:solidFill>
              <a:srgbClr val="FFFFFF"/>
            </a:solidFill>
            <a:prstDash val="solid"/>
            <a:miter lim="800000"/>
            <a:headEnd type="none" w="sm" len="sm"/>
            <a:tailEnd type="none" w="sm" len="sm"/>
          </a:ln>
          <a:effectLst>
            <a:outerShdw blurRad="254000" algn="tl" rotWithShape="0">
              <a:srgbClr val="000000">
                <a:alpha val="42745"/>
              </a:srgbClr>
            </a:outerShdw>
          </a:effectLst>
        </p:spPr>
      </p:pic>
      <p:sp>
        <p:nvSpPr>
          <p:cNvPr id="101" name="Google Shape;101;p1"/>
          <p:cNvSpPr txBox="1"/>
          <p:nvPr/>
        </p:nvSpPr>
        <p:spPr>
          <a:xfrm>
            <a:off x="6096000" y="4431225"/>
            <a:ext cx="5830114" cy="450574"/>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DAEDEF"/>
              </a:buClr>
              <a:buSzPts val="3200"/>
              <a:buFont typeface="Arial"/>
              <a:buNone/>
            </a:pPr>
            <a:br>
              <a:rPr lang="es-ES" sz="3200" b="1" i="0" u="none" strike="noStrike" cap="none">
                <a:solidFill>
                  <a:srgbClr val="DAEDEF"/>
                </a:solidFill>
                <a:latin typeface="Arial"/>
                <a:ea typeface="Arial"/>
                <a:cs typeface="Arial"/>
                <a:sym typeface="Arial"/>
              </a:rPr>
            </a:br>
            <a:r>
              <a:rPr lang="es-ES" sz="2000" b="1" i="0" u="none" strike="noStrike" cap="none">
                <a:solidFill>
                  <a:srgbClr val="DAEDEF"/>
                </a:solidFill>
                <a:latin typeface="Arial"/>
                <a:ea typeface="Arial"/>
                <a:cs typeface="Arial"/>
                <a:sym typeface="Arial"/>
              </a:rPr>
              <a:t>Docente: Ing. Jaider Reyes herazo</a:t>
            </a:r>
            <a:endParaRPr sz="2000" b="1" i="0" u="none" strike="noStrike" cap="none">
              <a:solidFill>
                <a:srgbClr val="DAEDEF"/>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0"/>
          <p:cNvSpPr txBox="1">
            <a:spLocks noGrp="1"/>
          </p:cNvSpPr>
          <p:nvPr>
            <p:ph type="title"/>
          </p:nvPr>
        </p:nvSpPr>
        <p:spPr>
          <a:xfrm>
            <a:off x="335971" y="419761"/>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Bell MT"/>
              <a:buNone/>
            </a:pPr>
            <a:endParaRPr/>
          </a:p>
        </p:txBody>
      </p:sp>
      <p:sp>
        <p:nvSpPr>
          <p:cNvPr id="165" name="Google Shape;165;p10"/>
          <p:cNvSpPr txBox="1">
            <a:spLocks noGrp="1"/>
          </p:cNvSpPr>
          <p:nvPr>
            <p:ph type="body" idx="1"/>
          </p:nvPr>
        </p:nvSpPr>
        <p:spPr>
          <a:xfrm>
            <a:off x="838200" y="1619720"/>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s-ES"/>
              <a:t>Sin la intención de seguir la sintaxis de algún lenguaje de programación, la definición del arreglo quedaría:Sin la intención de</a:t>
            </a:r>
            <a:endParaRPr/>
          </a:p>
        </p:txBody>
      </p:sp>
      <p:pic>
        <p:nvPicPr>
          <p:cNvPr id="166" name="Google Shape;166;p10"/>
          <p:cNvPicPr preferRelativeResize="0"/>
          <p:nvPr/>
        </p:nvPicPr>
        <p:blipFill rotWithShape="1">
          <a:blip r:embed="rId3">
            <a:alphaModFix/>
          </a:blip>
          <a:srcRect/>
          <a:stretch/>
        </p:blipFill>
        <p:spPr>
          <a:xfrm>
            <a:off x="6268358" y="5167310"/>
            <a:ext cx="5085442" cy="1423924"/>
          </a:xfrm>
          <a:prstGeom prst="rect">
            <a:avLst/>
          </a:prstGeom>
          <a:noFill/>
          <a:ln>
            <a:noFill/>
          </a:ln>
        </p:spPr>
      </p:pic>
      <p:pic>
        <p:nvPicPr>
          <p:cNvPr id="167" name="Google Shape;167;p10"/>
          <p:cNvPicPr preferRelativeResize="0"/>
          <p:nvPr/>
        </p:nvPicPr>
        <p:blipFill rotWithShape="1">
          <a:blip r:embed="rId4">
            <a:alphaModFix/>
          </a:blip>
          <a:srcRect/>
          <a:stretch/>
        </p:blipFill>
        <p:spPr>
          <a:xfrm>
            <a:off x="2587271" y="2766218"/>
            <a:ext cx="7627420" cy="1325563"/>
          </a:xfrm>
          <a:prstGeom prst="rect">
            <a:avLst/>
          </a:prstGeom>
          <a:noFill/>
          <a:ln>
            <a:noFill/>
          </a:ln>
        </p:spPr>
      </p:pic>
      <p:sp>
        <p:nvSpPr>
          <p:cNvPr id="168" name="Google Shape;168;p10"/>
          <p:cNvSpPr/>
          <p:nvPr/>
        </p:nvSpPr>
        <p:spPr>
          <a:xfrm>
            <a:off x="1622156" y="4844145"/>
            <a:ext cx="6096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b="0" i="0">
                <a:solidFill>
                  <a:srgbClr val="000000"/>
                </a:solidFill>
                <a:latin typeface="Arial"/>
                <a:ea typeface="Arial"/>
                <a:cs typeface="Arial"/>
                <a:sym typeface="Arial"/>
              </a:rPr>
              <a:t>El número total de elementos (NTE) que tendrá el arreglo puede calcularse de la siguiente forma:</a:t>
            </a:r>
            <a:endParaRPr sz="1800">
              <a:solidFill>
                <a:schemeClr val="dk1"/>
              </a:solidFill>
              <a:latin typeface="Bell MT"/>
              <a:ea typeface="Bell MT"/>
              <a:cs typeface="Bell MT"/>
              <a:sym typeface="Bell M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1"/>
          <p:cNvSpPr txBox="1">
            <a:spLocks noGrp="1"/>
          </p:cNvSpPr>
          <p:nvPr>
            <p:ph type="title"/>
          </p:nvPr>
        </p:nvSpPr>
        <p:spPr>
          <a:xfrm>
            <a:off x="964621" y="1435389"/>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Bell MT"/>
              <a:buNone/>
            </a:pPr>
            <a:endParaRPr/>
          </a:p>
        </p:txBody>
      </p:sp>
      <p:sp>
        <p:nvSpPr>
          <p:cNvPr id="174" name="Google Shape;174;p11"/>
          <p:cNvSpPr txBox="1">
            <a:spLocks noGrp="1"/>
          </p:cNvSpPr>
          <p:nvPr>
            <p:ph type="body" idx="1"/>
          </p:nvPr>
        </p:nvSpPr>
        <p:spPr>
          <a:xfrm>
            <a:off x="1091044" y="3044535"/>
            <a:ext cx="10262755" cy="313242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s-ES"/>
              <a:t>Con los valores liminf y limsup se declara el tipo de los índices así como el número de elementos que tendrá el arreglo. Con tipo se declara el tipo de datos para todos los elementos del arreglo. El tipo de elementos no tiene que ser necesariamente el mismo que el de los índices</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2"/>
          <p:cNvSpPr txBox="1">
            <a:spLocks noGrp="1"/>
          </p:cNvSpPr>
          <p:nvPr>
            <p:ph type="title"/>
          </p:nvPr>
        </p:nvSpPr>
        <p:spPr>
          <a:xfrm>
            <a:off x="964621" y="1435389"/>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Bell MT"/>
              <a:buNone/>
            </a:pPr>
            <a:r>
              <a:rPr lang="es-ES" b="1"/>
              <a:t>Observaciones:</a:t>
            </a:r>
            <a:endParaRPr/>
          </a:p>
        </p:txBody>
      </p:sp>
      <p:sp>
        <p:nvSpPr>
          <p:cNvPr id="180" name="Google Shape;180;p12"/>
          <p:cNvSpPr txBox="1">
            <a:spLocks noGrp="1"/>
          </p:cNvSpPr>
          <p:nvPr>
            <p:ph type="body" idx="1"/>
          </p:nvPr>
        </p:nvSpPr>
        <p:spPr>
          <a:xfrm>
            <a:off x="1091044" y="3044535"/>
            <a:ext cx="10262755" cy="3132427"/>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endParaRPr/>
          </a:p>
          <a:p>
            <a:pPr marL="0" lvl="0" indent="0" algn="l" rtl="0">
              <a:lnSpc>
                <a:spcPct val="90000"/>
              </a:lnSpc>
              <a:spcBef>
                <a:spcPts val="1000"/>
              </a:spcBef>
              <a:spcAft>
                <a:spcPts val="0"/>
              </a:spcAft>
              <a:buClr>
                <a:schemeClr val="dk1"/>
              </a:buClr>
              <a:buSzPct val="100000"/>
              <a:buNone/>
            </a:pPr>
            <a:r>
              <a:rPr lang="es-ES"/>
              <a:t>1. El tipo del índice puede ser cualquier tipo ordinal (carácter, entero, etc)</a:t>
            </a:r>
            <a:endParaRPr/>
          </a:p>
          <a:p>
            <a:pPr marL="0" lvl="0" indent="0" algn="l" rtl="0">
              <a:lnSpc>
                <a:spcPct val="90000"/>
              </a:lnSpc>
              <a:spcBef>
                <a:spcPts val="1000"/>
              </a:spcBef>
              <a:spcAft>
                <a:spcPts val="0"/>
              </a:spcAft>
              <a:buClr>
                <a:schemeClr val="dk1"/>
              </a:buClr>
              <a:buSzPct val="100000"/>
              <a:buNone/>
            </a:pPr>
            <a:r>
              <a:rPr lang="es-ES"/>
              <a:t>2. El tipo de los componentes puede ser cualquier tipo (entero, real, cadena de caracteres, registro, arreglo, etc.)</a:t>
            </a:r>
            <a:endParaRPr/>
          </a:p>
          <a:p>
            <a:pPr marL="0" lvl="0" indent="0" algn="l" rtl="0">
              <a:lnSpc>
                <a:spcPct val="90000"/>
              </a:lnSpc>
              <a:spcBef>
                <a:spcPts val="1000"/>
              </a:spcBef>
              <a:spcAft>
                <a:spcPts val="0"/>
              </a:spcAft>
              <a:buClr>
                <a:schemeClr val="dk1"/>
              </a:buClr>
              <a:buSzPct val="100000"/>
              <a:buNone/>
            </a:pPr>
            <a:r>
              <a:rPr lang="es-ES"/>
              <a:t>3. Se utilizan los corchetes [ ] para indicar el índice de un arreglo. Entre los corchetes [ ] se debe escribir un valor ordinal (puede ser una</a:t>
            </a:r>
            <a:endParaRPr/>
          </a:p>
          <a:p>
            <a:pPr marL="0" lvl="0" indent="0" algn="l" rtl="0">
              <a:lnSpc>
                <a:spcPct val="90000"/>
              </a:lnSpc>
              <a:spcBef>
                <a:spcPts val="1000"/>
              </a:spcBef>
              <a:spcAft>
                <a:spcPts val="0"/>
              </a:spcAft>
              <a:buClr>
                <a:schemeClr val="dk1"/>
              </a:buClr>
              <a:buSzPct val="100000"/>
              <a:buNone/>
            </a:pPr>
            <a:r>
              <a:rPr lang="es-ES"/>
              <a:t>variable, una constante o una expresión tan compleja como se quiera, pero que dé como resultado un valor ordinal).</a:t>
            </a:r>
            <a:endParaRPr/>
          </a:p>
          <a:p>
            <a:pPr marL="228600" lvl="0" indent="-64135" algn="l" rtl="0">
              <a:lnSpc>
                <a:spcPct val="90000"/>
              </a:lnSpc>
              <a:spcBef>
                <a:spcPts val="1000"/>
              </a:spcBef>
              <a:spcAft>
                <a:spcPts val="0"/>
              </a:spcAft>
              <a:buClr>
                <a:schemeClr val="dk1"/>
              </a:buClr>
              <a:buSzPct val="100000"/>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3"/>
          <p:cNvSpPr txBox="1">
            <a:spLocks noGrp="1"/>
          </p:cNvSpPr>
          <p:nvPr>
            <p:ph type="title"/>
          </p:nvPr>
        </p:nvSpPr>
        <p:spPr>
          <a:xfrm>
            <a:off x="838200" y="926712"/>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Bell MT"/>
              <a:buNone/>
            </a:pPr>
            <a:r>
              <a:rPr lang="es-ES"/>
              <a:t>Ejemplo</a:t>
            </a:r>
            <a:endParaRPr/>
          </a:p>
        </p:txBody>
      </p:sp>
      <p:pic>
        <p:nvPicPr>
          <p:cNvPr id="186" name="Google Shape;186;p13"/>
          <p:cNvPicPr preferRelativeResize="0">
            <a:picLocks noGrp="1"/>
          </p:cNvPicPr>
          <p:nvPr>
            <p:ph type="body" idx="1"/>
          </p:nvPr>
        </p:nvPicPr>
        <p:blipFill rotWithShape="1">
          <a:blip r:embed="rId3">
            <a:alphaModFix/>
          </a:blip>
          <a:srcRect/>
          <a:stretch/>
        </p:blipFill>
        <p:spPr>
          <a:xfrm>
            <a:off x="1528762" y="3053556"/>
            <a:ext cx="9134475" cy="1895475"/>
          </a:xfrm>
          <a:prstGeom prst="rect">
            <a:avLst/>
          </a:prstGeom>
          <a:noFill/>
          <a:ln>
            <a:noFill/>
          </a:ln>
        </p:spPr>
      </p:pic>
      <p:sp>
        <p:nvSpPr>
          <p:cNvPr id="187" name="Google Shape;187;p13"/>
          <p:cNvSpPr/>
          <p:nvPr/>
        </p:nvSpPr>
        <p:spPr>
          <a:xfrm>
            <a:off x="1157206" y="2130226"/>
            <a:ext cx="797129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b="0" i="0">
                <a:solidFill>
                  <a:srgbClr val="000000"/>
                </a:solidFill>
                <a:latin typeface="Arial"/>
                <a:ea typeface="Arial"/>
                <a:cs typeface="Arial"/>
                <a:sym typeface="Arial"/>
              </a:rPr>
              <a:t>Sea ARRE un arreglo de 70 elementos enteros con índices enteros. Su representación queda como se muestra en la siguiente figura:</a:t>
            </a:r>
            <a:endParaRPr sz="1800">
              <a:solidFill>
                <a:schemeClr val="dk1"/>
              </a:solidFill>
              <a:latin typeface="Bell MT"/>
              <a:ea typeface="Bell MT"/>
              <a:cs typeface="Bell MT"/>
              <a:sym typeface="Bell MT"/>
            </a:endParaRPr>
          </a:p>
        </p:txBody>
      </p:sp>
      <p:sp>
        <p:nvSpPr>
          <p:cNvPr id="188" name="Google Shape;188;p13"/>
          <p:cNvSpPr/>
          <p:nvPr/>
        </p:nvSpPr>
        <p:spPr>
          <a:xfrm>
            <a:off x="838200" y="5015547"/>
            <a:ext cx="6096000"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Bell MT"/>
                <a:ea typeface="Bell MT"/>
                <a:cs typeface="Bell MT"/>
                <a:sym typeface="Bell MT"/>
              </a:rPr>
              <a:t>NTE = (70-1+1)</a:t>
            </a:r>
            <a:endParaRPr/>
          </a:p>
          <a:p>
            <a:pPr marL="0" marR="0" lvl="0" indent="0" algn="l" rtl="0">
              <a:spcBef>
                <a:spcPts val="0"/>
              </a:spcBef>
              <a:spcAft>
                <a:spcPts val="0"/>
              </a:spcAft>
              <a:buNone/>
            </a:pPr>
            <a:endParaRPr sz="1800">
              <a:solidFill>
                <a:schemeClr val="dk1"/>
              </a:solidFill>
              <a:latin typeface="Bell MT"/>
              <a:ea typeface="Bell MT"/>
              <a:cs typeface="Bell MT"/>
              <a:sym typeface="Bell MT"/>
            </a:endParaRPr>
          </a:p>
          <a:p>
            <a:pPr marL="0" marR="0" lvl="0" indent="0" algn="l" rtl="0">
              <a:spcBef>
                <a:spcPts val="0"/>
              </a:spcBef>
              <a:spcAft>
                <a:spcPts val="0"/>
              </a:spcAft>
              <a:buNone/>
            </a:pPr>
            <a:r>
              <a:rPr lang="es-ES" sz="1800">
                <a:solidFill>
                  <a:schemeClr val="dk1"/>
                </a:solidFill>
                <a:latin typeface="Bell MT"/>
                <a:ea typeface="Bell MT"/>
                <a:cs typeface="Bell MT"/>
                <a:sym typeface="Bell MT"/>
              </a:rPr>
              <a:t>Cada elemento del arreglo ARRE será un número entero y podrá accederse por medio de un índice que será un valor comprendido entre 1 y 70.</a:t>
            </a:r>
            <a:endParaRPr sz="1800">
              <a:solidFill>
                <a:schemeClr val="dk1"/>
              </a:solidFill>
              <a:latin typeface="Bell MT"/>
              <a:ea typeface="Bell MT"/>
              <a:cs typeface="Bell MT"/>
              <a:sym typeface="Bell M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4"/>
          <p:cNvSpPr txBox="1">
            <a:spLocks noGrp="1"/>
          </p:cNvSpPr>
          <p:nvPr>
            <p:ph type="title"/>
          </p:nvPr>
        </p:nvSpPr>
        <p:spPr>
          <a:xfrm>
            <a:off x="964621" y="1435389"/>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Bell MT"/>
              <a:buNone/>
            </a:pPr>
            <a:endParaRPr/>
          </a:p>
        </p:txBody>
      </p:sp>
      <p:sp>
        <p:nvSpPr>
          <p:cNvPr id="194" name="Google Shape;194;p14"/>
          <p:cNvSpPr txBox="1">
            <a:spLocks noGrp="1"/>
          </p:cNvSpPr>
          <p:nvPr>
            <p:ph type="body" idx="1"/>
          </p:nvPr>
        </p:nvSpPr>
        <p:spPr>
          <a:xfrm>
            <a:off x="1091044" y="3044535"/>
            <a:ext cx="10262755" cy="313242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s-ES" b="1"/>
              <a:t>Así por ejemplo:</a:t>
            </a:r>
            <a:endParaRPr/>
          </a:p>
          <a:p>
            <a:pPr marL="228600" lvl="0" indent="-228600" algn="l" rtl="0">
              <a:lnSpc>
                <a:spcPct val="90000"/>
              </a:lnSpc>
              <a:spcBef>
                <a:spcPts val="1000"/>
              </a:spcBef>
              <a:spcAft>
                <a:spcPts val="0"/>
              </a:spcAft>
              <a:buClr>
                <a:schemeClr val="dk1"/>
              </a:buClr>
              <a:buSzPts val="2800"/>
              <a:buChar char="•"/>
            </a:pPr>
            <a:r>
              <a:rPr lang="es-ES"/>
              <a:t>ARRE [1] hace referencia al elemento de la posición 1</a:t>
            </a:r>
            <a:endParaRPr/>
          </a:p>
          <a:p>
            <a:pPr marL="228600" lvl="0" indent="-228600" algn="l" rtl="0">
              <a:lnSpc>
                <a:spcPct val="90000"/>
              </a:lnSpc>
              <a:spcBef>
                <a:spcPts val="1000"/>
              </a:spcBef>
              <a:spcAft>
                <a:spcPts val="0"/>
              </a:spcAft>
              <a:buClr>
                <a:schemeClr val="dk1"/>
              </a:buClr>
              <a:buSzPts val="2800"/>
              <a:buChar char="•"/>
            </a:pPr>
            <a:r>
              <a:rPr lang="es-ES"/>
              <a:t>ARRE [2] hace referencia al elemento de la posición 2</a:t>
            </a:r>
            <a:endParaRPr/>
          </a:p>
          <a:p>
            <a:pPr marL="228600" lvl="0" indent="-228600" algn="l" rtl="0">
              <a:lnSpc>
                <a:spcPct val="90000"/>
              </a:lnSpc>
              <a:spcBef>
                <a:spcPts val="1000"/>
              </a:spcBef>
              <a:spcAft>
                <a:spcPts val="0"/>
              </a:spcAft>
              <a:buClr>
                <a:schemeClr val="dk1"/>
              </a:buClr>
              <a:buSzPts val="2800"/>
              <a:buChar char="•"/>
            </a:pPr>
            <a:r>
              <a:rPr lang="es-ES"/>
              <a:t>…</a:t>
            </a:r>
            <a:endParaRPr/>
          </a:p>
          <a:p>
            <a:pPr marL="228600" lvl="0" indent="-228600" algn="l" rtl="0">
              <a:lnSpc>
                <a:spcPct val="90000"/>
              </a:lnSpc>
              <a:spcBef>
                <a:spcPts val="1000"/>
              </a:spcBef>
              <a:spcAft>
                <a:spcPts val="0"/>
              </a:spcAft>
              <a:buClr>
                <a:schemeClr val="dk1"/>
              </a:buClr>
              <a:buSzPts val="2800"/>
              <a:buChar char="•"/>
            </a:pPr>
            <a:r>
              <a:rPr lang="es-ES"/>
              <a:t>…</a:t>
            </a:r>
            <a:endParaRPr/>
          </a:p>
          <a:p>
            <a:pPr marL="228600" lvl="0" indent="-228600" algn="l" rtl="0">
              <a:lnSpc>
                <a:spcPct val="90000"/>
              </a:lnSpc>
              <a:spcBef>
                <a:spcPts val="1000"/>
              </a:spcBef>
              <a:spcAft>
                <a:spcPts val="0"/>
              </a:spcAft>
              <a:buClr>
                <a:schemeClr val="dk1"/>
              </a:buClr>
              <a:buSzPts val="2800"/>
              <a:buChar char="•"/>
            </a:pPr>
            <a:r>
              <a:rPr lang="es-ES"/>
              <a:t>ARRE [70] hace referencia al elemento de la posición 70</a:t>
            </a: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5"/>
          <p:cNvSpPr txBox="1">
            <a:spLocks noGrp="1"/>
          </p:cNvSpPr>
          <p:nvPr>
            <p:ph type="title"/>
          </p:nvPr>
        </p:nvSpPr>
        <p:spPr>
          <a:xfrm>
            <a:off x="711777" y="724148"/>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Bell MT"/>
              <a:buNone/>
            </a:pPr>
            <a:r>
              <a:rPr lang="es-ES"/>
              <a:t>Operaciones con arreglos</a:t>
            </a:r>
            <a:endParaRPr/>
          </a:p>
        </p:txBody>
      </p:sp>
      <p:sp>
        <p:nvSpPr>
          <p:cNvPr id="200" name="Google Shape;200;p15"/>
          <p:cNvSpPr txBox="1">
            <a:spLocks noGrp="1"/>
          </p:cNvSpPr>
          <p:nvPr>
            <p:ph type="body" idx="1"/>
          </p:nvPr>
        </p:nvSpPr>
        <p:spPr>
          <a:xfrm>
            <a:off x="838200" y="2378467"/>
            <a:ext cx="10262755" cy="313242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s-ES"/>
              <a:t>A continuación se presentan las operaciones más comunes en arreglos:</a:t>
            </a:r>
            <a:endParaRPr/>
          </a:p>
        </p:txBody>
      </p:sp>
      <p:pic>
        <p:nvPicPr>
          <p:cNvPr id="201" name="Google Shape;201;p15" descr="https://www.uacj.mx/CGTI/CDTE/JPM/Documents/IIT/arreglos1/images/iit-arreglos-operaconarreglos.jpg"/>
          <p:cNvPicPr preferRelativeResize="0"/>
          <p:nvPr/>
        </p:nvPicPr>
        <p:blipFill rotWithShape="1">
          <a:blip r:embed="rId3">
            <a:alphaModFix/>
          </a:blip>
          <a:srcRect/>
          <a:stretch/>
        </p:blipFill>
        <p:spPr>
          <a:xfrm>
            <a:off x="4829821" y="2779671"/>
            <a:ext cx="6523979" cy="3001195"/>
          </a:xfrm>
          <a:prstGeom prst="rect">
            <a:avLst/>
          </a:prstGeom>
          <a:noFill/>
          <a:ln>
            <a:noFill/>
          </a:ln>
        </p:spPr>
      </p:pic>
      <p:sp>
        <p:nvSpPr>
          <p:cNvPr id="202" name="Google Shape;202;p15"/>
          <p:cNvSpPr/>
          <p:nvPr/>
        </p:nvSpPr>
        <p:spPr>
          <a:xfrm>
            <a:off x="838200" y="3328024"/>
            <a:ext cx="6096000" cy="20313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Bell MT"/>
                <a:ea typeface="Bell MT"/>
                <a:cs typeface="Bell MT"/>
                <a:sym typeface="Bell MT"/>
              </a:rPr>
              <a:t>Lectura/Escritura</a:t>
            </a:r>
            <a:endParaRPr/>
          </a:p>
          <a:p>
            <a:pPr marL="0" marR="0" lvl="0" indent="0" algn="l" rtl="0">
              <a:spcBef>
                <a:spcPts val="0"/>
              </a:spcBef>
              <a:spcAft>
                <a:spcPts val="0"/>
              </a:spcAft>
              <a:buNone/>
            </a:pPr>
            <a:r>
              <a:rPr lang="es-ES" sz="1800">
                <a:solidFill>
                  <a:schemeClr val="dk1"/>
                </a:solidFill>
                <a:latin typeface="Bell MT"/>
                <a:ea typeface="Bell MT"/>
                <a:cs typeface="Bell MT"/>
                <a:sym typeface="Bell MT"/>
              </a:rPr>
              <a:t>* Asignación</a:t>
            </a:r>
            <a:endParaRPr/>
          </a:p>
          <a:p>
            <a:pPr marL="0" marR="0" lvl="0" indent="0" algn="l" rtl="0">
              <a:spcBef>
                <a:spcPts val="0"/>
              </a:spcBef>
              <a:spcAft>
                <a:spcPts val="0"/>
              </a:spcAft>
              <a:buNone/>
            </a:pPr>
            <a:r>
              <a:rPr lang="es-ES" sz="1800">
                <a:solidFill>
                  <a:schemeClr val="dk1"/>
                </a:solidFill>
                <a:latin typeface="Bell MT"/>
                <a:ea typeface="Bell MT"/>
                <a:cs typeface="Bell MT"/>
                <a:sym typeface="Bell MT"/>
              </a:rPr>
              <a:t>* Actualización: Inserción</a:t>
            </a:r>
            <a:endParaRPr/>
          </a:p>
          <a:p>
            <a:pPr marL="0" marR="0" lvl="0" indent="0" algn="l" rtl="0">
              <a:spcBef>
                <a:spcPts val="0"/>
              </a:spcBef>
              <a:spcAft>
                <a:spcPts val="0"/>
              </a:spcAft>
              <a:buNone/>
            </a:pPr>
            <a:r>
              <a:rPr lang="es-ES" sz="1800">
                <a:solidFill>
                  <a:schemeClr val="dk1"/>
                </a:solidFill>
                <a:latin typeface="Bell MT"/>
                <a:ea typeface="Bell MT"/>
                <a:cs typeface="Bell MT"/>
                <a:sym typeface="Bell MT"/>
              </a:rPr>
              <a:t>Eliminación</a:t>
            </a:r>
            <a:endParaRPr/>
          </a:p>
          <a:p>
            <a:pPr marL="0" marR="0" lvl="0" indent="0" algn="l" rtl="0">
              <a:spcBef>
                <a:spcPts val="0"/>
              </a:spcBef>
              <a:spcAft>
                <a:spcPts val="0"/>
              </a:spcAft>
              <a:buNone/>
            </a:pPr>
            <a:r>
              <a:rPr lang="es-ES" sz="1800">
                <a:solidFill>
                  <a:schemeClr val="dk1"/>
                </a:solidFill>
                <a:latin typeface="Bell MT"/>
                <a:ea typeface="Bell MT"/>
                <a:cs typeface="Bell MT"/>
                <a:sym typeface="Bell MT"/>
              </a:rPr>
              <a:t>Modificación</a:t>
            </a:r>
            <a:endParaRPr/>
          </a:p>
          <a:p>
            <a:pPr marL="0" marR="0" lvl="0" indent="0" algn="l" rtl="0">
              <a:spcBef>
                <a:spcPts val="0"/>
              </a:spcBef>
              <a:spcAft>
                <a:spcPts val="0"/>
              </a:spcAft>
              <a:buNone/>
            </a:pPr>
            <a:r>
              <a:rPr lang="es-ES" sz="1800">
                <a:solidFill>
                  <a:schemeClr val="dk1"/>
                </a:solidFill>
                <a:latin typeface="Bell MT"/>
                <a:ea typeface="Bell MT"/>
                <a:cs typeface="Bell MT"/>
                <a:sym typeface="Bell MT"/>
              </a:rPr>
              <a:t>* Ordenación</a:t>
            </a:r>
            <a:endParaRPr/>
          </a:p>
          <a:p>
            <a:pPr marL="0" marR="0" lvl="0" indent="0" algn="l" rtl="0">
              <a:spcBef>
                <a:spcPts val="0"/>
              </a:spcBef>
              <a:spcAft>
                <a:spcPts val="0"/>
              </a:spcAft>
              <a:buNone/>
            </a:pPr>
            <a:r>
              <a:rPr lang="es-ES" sz="1800">
                <a:solidFill>
                  <a:schemeClr val="dk1"/>
                </a:solidFill>
                <a:latin typeface="Bell MT"/>
                <a:ea typeface="Bell MT"/>
                <a:cs typeface="Bell MT"/>
                <a:sym typeface="Bell MT"/>
              </a:rPr>
              <a:t>* Búsqueda</a:t>
            </a:r>
            <a:endParaRPr/>
          </a:p>
        </p:txBody>
      </p:sp>
      <p:sp>
        <p:nvSpPr>
          <p:cNvPr id="203" name="Google Shape;203;p15"/>
          <p:cNvSpPr/>
          <p:nvPr/>
        </p:nvSpPr>
        <p:spPr>
          <a:xfrm>
            <a:off x="506278" y="5662440"/>
            <a:ext cx="60960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Bell MT"/>
                <a:ea typeface="Bell MT"/>
                <a:cs typeface="Bell MT"/>
                <a:sym typeface="Bell MT"/>
              </a:rPr>
              <a:t>Como los arreglos son datos estructurados, muchas de estas operaciones no pueden llevarse a cabo de manera global, sino que debe trabajar sobre cada elemento.</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6"/>
          <p:cNvSpPr txBox="1">
            <a:spLocks noGrp="1"/>
          </p:cNvSpPr>
          <p:nvPr>
            <p:ph type="title"/>
          </p:nvPr>
        </p:nvSpPr>
        <p:spPr>
          <a:xfrm>
            <a:off x="964621" y="1435389"/>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Bell MT"/>
              <a:buNone/>
            </a:pPr>
            <a:r>
              <a:rPr lang="es-ES" b="1"/>
              <a:t>¿Por qué el tema de arrays es crucial para entender la tokenización en IA?</a:t>
            </a:r>
            <a:br>
              <a:rPr lang="es-ES" b="1"/>
            </a:br>
            <a:endParaRPr/>
          </a:p>
        </p:txBody>
      </p:sp>
      <p:sp>
        <p:nvSpPr>
          <p:cNvPr id="209" name="Google Shape;209;p16"/>
          <p:cNvSpPr txBox="1">
            <a:spLocks noGrp="1"/>
          </p:cNvSpPr>
          <p:nvPr>
            <p:ph type="body" idx="1"/>
          </p:nvPr>
        </p:nvSpPr>
        <p:spPr>
          <a:xfrm>
            <a:off x="1091045" y="3044535"/>
            <a:ext cx="7538606" cy="275047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s-ES"/>
              <a:t>Los grandes modelos de lenguaje (GPT-4o, Llama 3, Gemini, etc.) trabajan internamente con </a:t>
            </a:r>
            <a:r>
              <a:rPr lang="es-ES" b="1"/>
              <a:t>secuencias de enteros</a:t>
            </a:r>
            <a:r>
              <a:rPr lang="es-ES"/>
              <a:t> que representan tokens.</a:t>
            </a:r>
            <a:br>
              <a:rPr lang="es-ES"/>
            </a:br>
            <a:r>
              <a:rPr lang="es-ES"/>
              <a:t>En otras palabras, </a:t>
            </a:r>
            <a:r>
              <a:rPr lang="es-ES" b="1"/>
              <a:t>todo el texto “Hola mundo” termina siendo un array de IDs</a:t>
            </a:r>
            <a:r>
              <a:rPr lang="es-ES"/>
              <a:t> antes de entrar a la red neuronal.</a:t>
            </a:r>
            <a:endParaRPr/>
          </a:p>
          <a:p>
            <a:pPr marL="228600" lvl="0" indent="-50800" algn="l" rtl="0">
              <a:lnSpc>
                <a:spcPct val="90000"/>
              </a:lnSpc>
              <a:spcBef>
                <a:spcPts val="1000"/>
              </a:spcBef>
              <a:spcAft>
                <a:spcPts val="0"/>
              </a:spcAft>
              <a:buClr>
                <a:schemeClr val="dk1"/>
              </a:buClr>
              <a:buSzPts val="2800"/>
              <a:buNone/>
            </a:pPr>
            <a:endParaRPr/>
          </a:p>
        </p:txBody>
      </p:sp>
      <p:pic>
        <p:nvPicPr>
          <p:cNvPr id="210" name="Google Shape;210;p16" descr="Imagen generada"/>
          <p:cNvPicPr preferRelativeResize="0"/>
          <p:nvPr/>
        </p:nvPicPr>
        <p:blipFill rotWithShape="1">
          <a:blip r:embed="rId3">
            <a:alphaModFix/>
          </a:blip>
          <a:srcRect/>
          <a:stretch/>
        </p:blipFill>
        <p:spPr>
          <a:xfrm>
            <a:off x="9009959" y="2336398"/>
            <a:ext cx="2602921" cy="390438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Bell MT"/>
              <a:buNone/>
            </a:pPr>
            <a:endParaRPr/>
          </a:p>
        </p:txBody>
      </p:sp>
      <p:pic>
        <p:nvPicPr>
          <p:cNvPr id="216" name="Google Shape;216;p17"/>
          <p:cNvPicPr preferRelativeResize="0">
            <a:picLocks noGrp="1"/>
          </p:cNvPicPr>
          <p:nvPr>
            <p:ph type="body" idx="1"/>
          </p:nvPr>
        </p:nvPicPr>
        <p:blipFill rotWithShape="1">
          <a:blip r:embed="rId3">
            <a:alphaModFix/>
          </a:blip>
          <a:srcRect/>
          <a:stretch/>
        </p:blipFill>
        <p:spPr>
          <a:xfrm>
            <a:off x="838200" y="2271935"/>
            <a:ext cx="5181600" cy="3458717"/>
          </a:xfrm>
          <a:prstGeom prst="rect">
            <a:avLst/>
          </a:prstGeom>
          <a:solidFill>
            <a:srgbClr val="FFFFFF"/>
          </a:solidFill>
          <a:ln>
            <a:noFill/>
          </a:ln>
        </p:spPr>
      </p:pic>
      <p:sp>
        <p:nvSpPr>
          <p:cNvPr id="217" name="Google Shape;217;p1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s-ES"/>
              <a:t>Flujo completo: </a:t>
            </a:r>
            <a:r>
              <a:rPr lang="es-ES" b="1"/>
              <a:t>Texto → Tokenización → IDs + Padding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Bell MT"/>
              <a:buNone/>
            </a:pPr>
            <a:r>
              <a:rPr lang="es-ES"/>
              <a:t>Matriz de atención (valores ficticios simplificados):</a:t>
            </a:r>
            <a:endParaRPr/>
          </a:p>
        </p:txBody>
      </p:sp>
      <p:sp>
        <p:nvSpPr>
          <p:cNvPr id="223" name="Google Shape;223;p1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1300"/>
              <a:buNone/>
            </a:pPr>
            <a:r>
              <a:rPr lang="es-ES" sz="1300"/>
              <a:t>Un modelo transformer, como GPT, analiza cómo cada palabra </a:t>
            </a:r>
            <a:r>
              <a:rPr lang="es-ES" sz="1300" i="1"/>
              <a:t>"atiende"</a:t>
            </a:r>
            <a:r>
              <a:rPr lang="es-ES" sz="1300"/>
              <a:t> a las demás. Esto se representa en una </a:t>
            </a:r>
            <a:r>
              <a:rPr lang="es-ES" sz="1300" b="1"/>
              <a:t>matriz de atención</a:t>
            </a:r>
            <a:r>
              <a:rPr lang="es-ES" sz="1300"/>
              <a:t>, donde los valores indican cuánto foco le pone una palabra a otra.</a:t>
            </a:r>
            <a:endParaRPr sz="1300"/>
          </a:p>
        </p:txBody>
      </p:sp>
      <p:pic>
        <p:nvPicPr>
          <p:cNvPr id="224" name="Google Shape;224;p18"/>
          <p:cNvPicPr preferRelativeResize="0"/>
          <p:nvPr/>
        </p:nvPicPr>
        <p:blipFill rotWithShape="1">
          <a:blip r:embed="rId3">
            <a:alphaModFix/>
          </a:blip>
          <a:srcRect/>
          <a:stretch/>
        </p:blipFill>
        <p:spPr>
          <a:xfrm>
            <a:off x="839788" y="3219103"/>
            <a:ext cx="5157787" cy="2256531"/>
          </a:xfrm>
          <a:prstGeom prst="rect">
            <a:avLst/>
          </a:prstGeom>
          <a:noFill/>
          <a:ln>
            <a:noFill/>
          </a:ln>
        </p:spPr>
      </p:pic>
      <p:sp>
        <p:nvSpPr>
          <p:cNvPr id="225" name="Google Shape;225;p1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400"/>
              <a:buNone/>
            </a:pPr>
            <a:endParaRPr/>
          </a:p>
        </p:txBody>
      </p:sp>
      <p:sp>
        <p:nvSpPr>
          <p:cNvPr id="226" name="Google Shape;226;p1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s-ES"/>
              <a:t>Matriz de atención (valores ficticios simplificados):</a:t>
            </a:r>
            <a:endParaRPr/>
          </a:p>
          <a:p>
            <a:pPr marL="228600" lvl="0" indent="-50800" algn="l" rtl="0">
              <a:lnSpc>
                <a:spcPct val="90000"/>
              </a:lnSpc>
              <a:spcBef>
                <a:spcPts val="1000"/>
              </a:spcBef>
              <a:spcAft>
                <a:spcPts val="0"/>
              </a:spcAft>
              <a:buClr>
                <a:schemeClr val="dk1"/>
              </a:buClr>
              <a:buSzPts val="2800"/>
              <a:buNone/>
            </a:pPr>
            <a:endParaRPr/>
          </a:p>
        </p:txBody>
      </p:sp>
      <p:sp>
        <p:nvSpPr>
          <p:cNvPr id="227" name="Google Shape;227;p18"/>
          <p:cNvSpPr txBox="1"/>
          <p:nvPr/>
        </p:nvSpPr>
        <p:spPr>
          <a:xfrm>
            <a:off x="6086622" y="3998306"/>
            <a:ext cx="5651988" cy="1477328"/>
          </a:xfrm>
          <a:prstGeom prst="rect">
            <a:avLst/>
          </a:prstGeom>
          <a:noFill/>
          <a:ln>
            <a:noFill/>
          </a:ln>
        </p:spPr>
        <p:txBody>
          <a:bodyPr spcFirstLastPara="1" wrap="square" lIns="91425" tIns="45700" rIns="91425" bIns="45700" anchor="t" anchorCtr="0">
            <a:spAutoFit/>
          </a:bodyPr>
          <a:lstStyle/>
          <a:p>
            <a:pPr marL="0" marR="0" lvl="0" indent="-114300" algn="l" rtl="0">
              <a:spcBef>
                <a:spcPts val="0"/>
              </a:spcBef>
              <a:spcAft>
                <a:spcPts val="0"/>
              </a:spcAft>
              <a:buClr>
                <a:schemeClr val="dk1"/>
              </a:buClr>
              <a:buSzPts val="1800"/>
              <a:buFont typeface="Arial"/>
              <a:buChar char="•"/>
            </a:pPr>
            <a:r>
              <a:rPr lang="es-ES" sz="1800">
                <a:solidFill>
                  <a:schemeClr val="dk1"/>
                </a:solidFill>
                <a:latin typeface="Bell MT"/>
                <a:ea typeface="Bell MT"/>
                <a:cs typeface="Bell MT"/>
                <a:sym typeface="Bell MT"/>
              </a:rPr>
              <a:t>Cada fila es una palabra que está “atendiendo”.</a:t>
            </a:r>
            <a:endParaRPr/>
          </a:p>
          <a:p>
            <a:pPr marL="0" marR="0" lvl="0" indent="-114300" algn="l" rtl="0">
              <a:spcBef>
                <a:spcPts val="0"/>
              </a:spcBef>
              <a:spcAft>
                <a:spcPts val="0"/>
              </a:spcAft>
              <a:buClr>
                <a:schemeClr val="dk1"/>
              </a:buClr>
              <a:buSzPts val="1800"/>
              <a:buFont typeface="Arial"/>
              <a:buChar char="•"/>
            </a:pPr>
            <a:r>
              <a:rPr lang="es-ES" sz="1800">
                <a:solidFill>
                  <a:schemeClr val="dk1"/>
                </a:solidFill>
                <a:latin typeface="Bell MT"/>
                <a:ea typeface="Bell MT"/>
                <a:cs typeface="Bell MT"/>
                <a:sym typeface="Bell MT"/>
              </a:rPr>
              <a:t>Cada columna es una palabra que está siendo “atendida”.</a:t>
            </a:r>
            <a:endParaRPr/>
          </a:p>
          <a:p>
            <a:pPr marL="0" marR="0" lvl="0" indent="-114300" algn="l" rtl="0">
              <a:spcBef>
                <a:spcPts val="0"/>
              </a:spcBef>
              <a:spcAft>
                <a:spcPts val="0"/>
              </a:spcAft>
              <a:buClr>
                <a:schemeClr val="dk1"/>
              </a:buClr>
              <a:buSzPts val="1800"/>
              <a:buFont typeface="Arial"/>
              <a:buChar char="•"/>
            </a:pPr>
            <a:r>
              <a:rPr lang="es-ES" sz="1800">
                <a:solidFill>
                  <a:schemeClr val="dk1"/>
                </a:solidFill>
                <a:latin typeface="Bell MT"/>
                <a:ea typeface="Bell MT"/>
                <a:cs typeface="Bell MT"/>
                <a:sym typeface="Bell MT"/>
              </a:rPr>
              <a:t>Por ejemplo, en la fila </a:t>
            </a:r>
            <a:r>
              <a:rPr lang="es-ES" sz="1800" b="1">
                <a:solidFill>
                  <a:schemeClr val="dk1"/>
                </a:solidFill>
                <a:latin typeface="Bell MT"/>
                <a:ea typeface="Bell MT"/>
                <a:cs typeface="Bell MT"/>
                <a:sym typeface="Bell MT"/>
              </a:rPr>
              <a:t>“persigue”</a:t>
            </a:r>
            <a:r>
              <a:rPr lang="es-ES" sz="1800">
                <a:solidFill>
                  <a:schemeClr val="dk1"/>
                </a:solidFill>
                <a:latin typeface="Bell MT"/>
                <a:ea typeface="Bell MT"/>
                <a:cs typeface="Bell MT"/>
                <a:sym typeface="Bell MT"/>
              </a:rPr>
              <a:t>, el modelo presta atención principalmente a </a:t>
            </a:r>
            <a:r>
              <a:rPr lang="es-ES" sz="1800" b="1">
                <a:solidFill>
                  <a:schemeClr val="dk1"/>
                </a:solidFill>
                <a:latin typeface="Bell MT"/>
                <a:ea typeface="Bell MT"/>
                <a:cs typeface="Bell MT"/>
                <a:sym typeface="Bell MT"/>
              </a:rPr>
              <a:t>“perro”</a:t>
            </a:r>
            <a:r>
              <a:rPr lang="es-ES" sz="1800">
                <a:solidFill>
                  <a:schemeClr val="dk1"/>
                </a:solidFill>
                <a:latin typeface="Bell MT"/>
                <a:ea typeface="Bell MT"/>
                <a:cs typeface="Bell MT"/>
                <a:sym typeface="Bell MT"/>
              </a:rPr>
              <a:t> y </a:t>
            </a:r>
            <a:r>
              <a:rPr lang="es-ES" sz="1800" b="1">
                <a:solidFill>
                  <a:schemeClr val="dk1"/>
                </a:solidFill>
                <a:latin typeface="Bell MT"/>
                <a:ea typeface="Bell MT"/>
                <a:cs typeface="Bell MT"/>
                <a:sym typeface="Bell MT"/>
              </a:rPr>
              <a:t>“gato”</a:t>
            </a:r>
            <a:r>
              <a:rPr lang="es-ES" sz="1800">
                <a:solidFill>
                  <a:schemeClr val="dk1"/>
                </a:solidFill>
                <a:latin typeface="Bell MT"/>
                <a:ea typeface="Bell MT"/>
                <a:cs typeface="Bell MT"/>
                <a:sym typeface="Bell MT"/>
              </a:rPr>
              <a:t>, porque son el sujeto y el objeto de la acción.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1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Bell MT"/>
              <a:buNone/>
            </a:pPr>
            <a:r>
              <a:rPr lang="es-ES"/>
              <a:t>Matriz de atención</a:t>
            </a:r>
            <a:endParaRPr/>
          </a:p>
        </p:txBody>
      </p:sp>
      <p:sp>
        <p:nvSpPr>
          <p:cNvPr id="233" name="Google Shape;233;p1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400"/>
              <a:buNone/>
            </a:pPr>
            <a:endParaRPr/>
          </a:p>
        </p:txBody>
      </p:sp>
      <p:sp>
        <p:nvSpPr>
          <p:cNvPr id="234" name="Google Shape;234;p1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400"/>
              <a:buNone/>
            </a:pPr>
            <a:endParaRPr/>
          </a:p>
        </p:txBody>
      </p:sp>
      <p:sp>
        <p:nvSpPr>
          <p:cNvPr id="235" name="Google Shape;235;p1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236" name="Google Shape;236;p19" descr="Imagen generada"/>
          <p:cNvPicPr preferRelativeResize="0">
            <a:picLocks noGrp="1"/>
          </p:cNvPicPr>
          <p:nvPr>
            <p:ph type="body" idx="2"/>
          </p:nvPr>
        </p:nvPicPr>
        <p:blipFill rotWithShape="1">
          <a:blip r:embed="rId3">
            <a:alphaModFix/>
          </a:blip>
          <a:srcRect/>
          <a:stretch/>
        </p:blipFill>
        <p:spPr>
          <a:xfrm>
            <a:off x="839788" y="2628107"/>
            <a:ext cx="5157787" cy="34385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
          <p:cNvSpPr txBox="1">
            <a:spLocks noGrp="1"/>
          </p:cNvSpPr>
          <p:nvPr>
            <p:ph type="title"/>
          </p:nvPr>
        </p:nvSpPr>
        <p:spPr>
          <a:xfrm>
            <a:off x="964621" y="1435389"/>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Bell MT"/>
              <a:buNone/>
            </a:pPr>
            <a:r>
              <a:rPr lang="es-ES"/>
              <a:t>Al final de la sesión, Usted será capaz de…</a:t>
            </a:r>
            <a:br>
              <a:rPr lang="es-ES"/>
            </a:br>
            <a:endParaRPr/>
          </a:p>
        </p:txBody>
      </p:sp>
      <p:graphicFrame>
        <p:nvGraphicFramePr>
          <p:cNvPr id="107" name="Google Shape;107;p2"/>
          <p:cNvGraphicFramePr/>
          <p:nvPr/>
        </p:nvGraphicFramePr>
        <p:xfrm>
          <a:off x="1090827" y="3124107"/>
          <a:ext cx="6315825" cy="2488295"/>
        </p:xfrm>
        <a:graphic>
          <a:graphicData uri="http://schemas.openxmlformats.org/drawingml/2006/table">
            <a:tbl>
              <a:tblPr>
                <a:noFill/>
                <a:tableStyleId>{CE5E0867-3890-45F2-AC7C-FDB98265F5A2}</a:tableStyleId>
              </a:tblPr>
              <a:tblGrid>
                <a:gridCol w="6315825">
                  <a:extLst>
                    <a:ext uri="{9D8B030D-6E8A-4147-A177-3AD203B41FA5}">
                      <a16:colId xmlns:a16="http://schemas.microsoft.com/office/drawing/2014/main" val="20000"/>
                    </a:ext>
                  </a:extLst>
                </a:gridCol>
              </a:tblGrid>
              <a:tr h="574625">
                <a:tc>
                  <a:txBody>
                    <a:bodyPr/>
                    <a:lstStyle/>
                    <a:p>
                      <a:pPr marL="0" marR="0" lvl="0" indent="0" algn="l" rtl="0">
                        <a:spcBef>
                          <a:spcPts val="0"/>
                        </a:spcBef>
                        <a:spcAft>
                          <a:spcPts val="0"/>
                        </a:spcAft>
                        <a:buNone/>
                      </a:pPr>
                      <a:r>
                        <a:rPr lang="es-ES" sz="1800" u="none" strike="noStrike" cap="none"/>
                        <a:t>Declarar, inicializar y recorrer arreglos unidimensionales y bidimensionales en Java.</a:t>
                      </a:r>
                      <a:endParaRPr/>
                    </a:p>
                  </a:txBody>
                  <a:tcPr marL="89250" marR="89250" marT="44625" marB="446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574625">
                <a:tc>
                  <a:txBody>
                    <a:bodyPr/>
                    <a:lstStyle/>
                    <a:p>
                      <a:pPr marL="0" marR="0" lvl="0" indent="0" algn="l" rtl="0">
                        <a:spcBef>
                          <a:spcPts val="0"/>
                        </a:spcBef>
                        <a:spcAft>
                          <a:spcPts val="0"/>
                        </a:spcAft>
                        <a:buNone/>
                      </a:pPr>
                      <a:r>
                        <a:rPr lang="es-ES" sz="1800"/>
                        <a:t>• Distinguir un </a:t>
                      </a:r>
                      <a:r>
                        <a:rPr lang="es-ES" sz="1800" b="1"/>
                        <a:t>array</a:t>
                      </a:r>
                      <a:r>
                        <a:rPr lang="es-ES" sz="1800"/>
                        <a:t> de las colecciones Vector y ArrayList.</a:t>
                      </a:r>
                      <a:endParaRPr/>
                    </a:p>
                  </a:txBody>
                  <a:tcPr marL="89250" marR="89250" marT="44625" marB="446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574625">
                <a:tc>
                  <a:txBody>
                    <a:bodyPr/>
                    <a:lstStyle/>
                    <a:p>
                      <a:pPr marL="0" marR="0" lvl="0" indent="0" algn="l" rtl="0">
                        <a:spcBef>
                          <a:spcPts val="0"/>
                        </a:spcBef>
                        <a:spcAft>
                          <a:spcPts val="0"/>
                        </a:spcAft>
                        <a:buNone/>
                      </a:pPr>
                      <a:r>
                        <a:rPr lang="es-ES" sz="1800"/>
                        <a:t>• Aplicar métodos de la clase Arrays y flujos (</a:t>
                      </a:r>
                      <a:r>
                        <a:rPr lang="es-ES" sz="1800" i="1"/>
                        <a:t>Streams</a:t>
                      </a:r>
                      <a:r>
                        <a:rPr lang="es-ES" sz="1800"/>
                        <a:t>) para operaciones comunes.</a:t>
                      </a:r>
                      <a:endParaRPr/>
                    </a:p>
                  </a:txBody>
                  <a:tcPr marL="89250" marR="89250" marT="44625" marB="446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574625">
                <a:tc>
                  <a:txBody>
                    <a:bodyPr/>
                    <a:lstStyle/>
                    <a:p>
                      <a:pPr marL="0" marR="0" lvl="0" indent="0" algn="l" rtl="0">
                        <a:spcBef>
                          <a:spcPts val="0"/>
                        </a:spcBef>
                        <a:spcAft>
                          <a:spcPts val="0"/>
                        </a:spcAft>
                        <a:buNone/>
                      </a:pPr>
                      <a:r>
                        <a:rPr lang="es-ES" sz="1800"/>
                        <a:t>• Resolver problemas prácticos que impliquen almacenar y procesar conjuntos de datos.</a:t>
                      </a:r>
                      <a:endParaRPr/>
                    </a:p>
                  </a:txBody>
                  <a:tcPr marL="89250" marR="89250" marT="44625" marB="446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108" name="Google Shape;108;p2" descr="Imagen generada"/>
          <p:cNvPicPr preferRelativeResize="0"/>
          <p:nvPr/>
        </p:nvPicPr>
        <p:blipFill rotWithShape="1">
          <a:blip r:embed="rId3">
            <a:alphaModFix/>
          </a:blip>
          <a:srcRect/>
          <a:stretch/>
        </p:blipFill>
        <p:spPr>
          <a:xfrm>
            <a:off x="7607398" y="2360054"/>
            <a:ext cx="3733893" cy="373389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0"/>
          <p:cNvSpPr/>
          <p:nvPr/>
        </p:nvSpPr>
        <p:spPr>
          <a:xfrm>
            <a:off x="361122" y="600672"/>
            <a:ext cx="764004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a:solidFill>
                  <a:srgbClr val="C00000"/>
                </a:solidFill>
                <a:latin typeface="Corben"/>
                <a:ea typeface="Corben"/>
                <a:cs typeface="Corben"/>
                <a:sym typeface="Corben"/>
              </a:rPr>
              <a:t>¿Qué es un vector en programación?</a:t>
            </a:r>
            <a:endParaRPr/>
          </a:p>
        </p:txBody>
      </p:sp>
      <p:cxnSp>
        <p:nvCxnSpPr>
          <p:cNvPr id="242" name="Google Shape;242;p20"/>
          <p:cNvCxnSpPr/>
          <p:nvPr/>
        </p:nvCxnSpPr>
        <p:spPr>
          <a:xfrm>
            <a:off x="8865704" y="1258187"/>
            <a:ext cx="2968487" cy="0"/>
          </a:xfrm>
          <a:prstGeom prst="straightConnector1">
            <a:avLst/>
          </a:prstGeom>
          <a:noFill/>
          <a:ln w="9525" cap="flat" cmpd="sng">
            <a:solidFill>
              <a:srgbClr val="C00000"/>
            </a:solidFill>
            <a:prstDash val="solid"/>
            <a:miter lim="800000"/>
            <a:headEnd type="none" w="sm" len="sm"/>
            <a:tailEnd type="none" w="sm" len="sm"/>
          </a:ln>
        </p:spPr>
      </p:cxnSp>
      <p:sp>
        <p:nvSpPr>
          <p:cNvPr id="243" name="Google Shape;243;p20"/>
          <p:cNvSpPr/>
          <p:nvPr/>
        </p:nvSpPr>
        <p:spPr>
          <a:xfrm>
            <a:off x="8435008" y="1258187"/>
            <a:ext cx="3829878"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400">
                <a:solidFill>
                  <a:srgbClr val="00B050"/>
                </a:solidFill>
                <a:latin typeface="Bell MT"/>
                <a:ea typeface="Bell MT"/>
                <a:cs typeface="Bell MT"/>
                <a:sym typeface="Bell MT"/>
              </a:rPr>
              <a:t>Asignatura Programación II</a:t>
            </a:r>
            <a:br>
              <a:rPr lang="es-ES" sz="1400">
                <a:solidFill>
                  <a:srgbClr val="00B050"/>
                </a:solidFill>
                <a:latin typeface="Bell MT"/>
                <a:ea typeface="Bell MT"/>
                <a:cs typeface="Bell MT"/>
                <a:sym typeface="Bell MT"/>
              </a:rPr>
            </a:br>
            <a:r>
              <a:rPr lang="es-ES" sz="1400">
                <a:solidFill>
                  <a:srgbClr val="00B050"/>
                </a:solidFill>
                <a:latin typeface="Bell MT"/>
                <a:ea typeface="Bell MT"/>
                <a:cs typeface="Bell MT"/>
                <a:sym typeface="Bell MT"/>
              </a:rPr>
              <a:t>Unidad 5: Arreglo</a:t>
            </a:r>
            <a:endParaRPr sz="1400">
              <a:solidFill>
                <a:srgbClr val="00B050"/>
              </a:solidFill>
              <a:latin typeface="Bell MT"/>
              <a:ea typeface="Bell MT"/>
              <a:cs typeface="Bell MT"/>
              <a:sym typeface="Bell MT"/>
            </a:endParaRPr>
          </a:p>
        </p:txBody>
      </p:sp>
      <p:cxnSp>
        <p:nvCxnSpPr>
          <p:cNvPr id="244" name="Google Shape;244;p20"/>
          <p:cNvCxnSpPr/>
          <p:nvPr/>
        </p:nvCxnSpPr>
        <p:spPr>
          <a:xfrm>
            <a:off x="7421217" y="3949148"/>
            <a:ext cx="914400" cy="914400"/>
          </a:xfrm>
          <a:prstGeom prst="straightConnector1">
            <a:avLst/>
          </a:prstGeom>
          <a:noFill/>
          <a:ln w="9525" cap="flat" cmpd="sng">
            <a:solidFill>
              <a:schemeClr val="accent1"/>
            </a:solidFill>
            <a:prstDash val="solid"/>
            <a:miter lim="800000"/>
            <a:headEnd type="none" w="sm" len="sm"/>
            <a:tailEnd type="triangle" w="med" len="med"/>
          </a:ln>
        </p:spPr>
      </p:cxnSp>
      <p:pic>
        <p:nvPicPr>
          <p:cNvPr id="245" name="Google Shape;245;p20"/>
          <p:cNvPicPr preferRelativeResize="0"/>
          <p:nvPr/>
        </p:nvPicPr>
        <p:blipFill rotWithShape="1">
          <a:blip r:embed="rId3">
            <a:alphaModFix/>
          </a:blip>
          <a:srcRect l="10652" t="21822" r="35217" b="23078"/>
          <a:stretch/>
        </p:blipFill>
        <p:spPr>
          <a:xfrm>
            <a:off x="1802294" y="1730181"/>
            <a:ext cx="7640040" cy="4372310"/>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1"/>
          <p:cNvSpPr txBox="1">
            <a:spLocks noGrp="1"/>
          </p:cNvSpPr>
          <p:nvPr>
            <p:ph type="title"/>
          </p:nvPr>
        </p:nvSpPr>
        <p:spPr>
          <a:xfrm>
            <a:off x="964621" y="1435389"/>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Bell MT"/>
              <a:buNone/>
            </a:pPr>
            <a:endParaRPr/>
          </a:p>
        </p:txBody>
      </p:sp>
      <p:sp>
        <p:nvSpPr>
          <p:cNvPr id="251" name="Google Shape;251;p21"/>
          <p:cNvSpPr txBox="1">
            <a:spLocks noGrp="1"/>
          </p:cNvSpPr>
          <p:nvPr>
            <p:ph type="body" idx="1"/>
          </p:nvPr>
        </p:nvSpPr>
        <p:spPr>
          <a:xfrm>
            <a:off x="1091044" y="3044535"/>
            <a:ext cx="10262755" cy="313242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s-ES"/>
              <a:t>int[] numeros;          // declaración</a:t>
            </a:r>
            <a:endParaRPr/>
          </a:p>
          <a:p>
            <a:pPr marL="228600" lvl="0" indent="-228600" algn="l" rtl="0">
              <a:lnSpc>
                <a:spcPct val="90000"/>
              </a:lnSpc>
              <a:spcBef>
                <a:spcPts val="1000"/>
              </a:spcBef>
              <a:spcAft>
                <a:spcPts val="0"/>
              </a:spcAft>
              <a:buClr>
                <a:schemeClr val="dk1"/>
              </a:buClr>
              <a:buSzPts val="2800"/>
              <a:buChar char="•"/>
            </a:pPr>
            <a:r>
              <a:rPr lang="es-ES"/>
              <a:t>numeros = new int[5];   // creación</a:t>
            </a:r>
            <a:endParaRPr/>
          </a:p>
          <a:p>
            <a:pPr marL="228600" lvl="0" indent="-228600" algn="l" rtl="0">
              <a:lnSpc>
                <a:spcPct val="90000"/>
              </a:lnSpc>
              <a:spcBef>
                <a:spcPts val="1000"/>
              </a:spcBef>
              <a:spcAft>
                <a:spcPts val="0"/>
              </a:spcAft>
              <a:buClr>
                <a:schemeClr val="dk1"/>
              </a:buClr>
              <a:buSzPts val="2800"/>
              <a:buChar char="•"/>
            </a:pPr>
            <a:r>
              <a:rPr lang="es-ES"/>
              <a:t>int[] otros = {4, 8, 15, 16, 23}; // declaración + creación + carga</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2"/>
          <p:cNvSpPr txBox="1">
            <a:spLocks noGrp="1"/>
          </p:cNvSpPr>
          <p:nvPr>
            <p:ph type="title"/>
          </p:nvPr>
        </p:nvSpPr>
        <p:spPr>
          <a:xfrm>
            <a:off x="964621" y="1435389"/>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Bell MT"/>
              <a:buNone/>
            </a:pPr>
            <a:r>
              <a:rPr lang="es-ES" b="1"/>
              <a:t>Propiedad length</a:t>
            </a:r>
            <a:r>
              <a:rPr lang="es-ES"/>
              <a:t> (no método): numeros.length.</a:t>
            </a:r>
            <a:endParaRPr/>
          </a:p>
        </p:txBody>
      </p:sp>
      <p:graphicFrame>
        <p:nvGraphicFramePr>
          <p:cNvPr id="257" name="Google Shape;257;p22"/>
          <p:cNvGraphicFramePr/>
          <p:nvPr/>
        </p:nvGraphicFramePr>
        <p:xfrm>
          <a:off x="1090613" y="3564819"/>
          <a:ext cx="3000000" cy="3000000"/>
        </p:xfrm>
        <a:graphic>
          <a:graphicData uri="http://schemas.openxmlformats.org/drawingml/2006/table">
            <a:tbl>
              <a:tblPr>
                <a:noFill/>
                <a:tableStyleId>{CA06226C-8929-489D-9A44-4502A9E3AB14}</a:tableStyleId>
              </a:tblPr>
              <a:tblGrid>
                <a:gridCol w="2565800">
                  <a:extLst>
                    <a:ext uri="{9D8B030D-6E8A-4147-A177-3AD203B41FA5}">
                      <a16:colId xmlns:a16="http://schemas.microsoft.com/office/drawing/2014/main" val="20000"/>
                    </a:ext>
                  </a:extLst>
                </a:gridCol>
                <a:gridCol w="2565800">
                  <a:extLst>
                    <a:ext uri="{9D8B030D-6E8A-4147-A177-3AD203B41FA5}">
                      <a16:colId xmlns:a16="http://schemas.microsoft.com/office/drawing/2014/main" val="20001"/>
                    </a:ext>
                  </a:extLst>
                </a:gridCol>
                <a:gridCol w="2565800">
                  <a:extLst>
                    <a:ext uri="{9D8B030D-6E8A-4147-A177-3AD203B41FA5}">
                      <a16:colId xmlns:a16="http://schemas.microsoft.com/office/drawing/2014/main" val="20002"/>
                    </a:ext>
                  </a:extLst>
                </a:gridCol>
                <a:gridCol w="2565800">
                  <a:extLst>
                    <a:ext uri="{9D8B030D-6E8A-4147-A177-3AD203B41FA5}">
                      <a16:colId xmlns:a16="http://schemas.microsoft.com/office/drawing/2014/main" val="20003"/>
                    </a:ext>
                  </a:extLst>
                </a:gridCol>
              </a:tblGrid>
              <a:tr h="356975">
                <a:tc>
                  <a:txBody>
                    <a:bodyPr/>
                    <a:lstStyle/>
                    <a:p>
                      <a:pPr marL="0" marR="0" lvl="0" indent="0" algn="l" rtl="0">
                        <a:spcBef>
                          <a:spcPts val="0"/>
                        </a:spcBef>
                        <a:spcAft>
                          <a:spcPts val="0"/>
                        </a:spcAft>
                        <a:buNone/>
                      </a:pPr>
                      <a:r>
                        <a:rPr lang="es-ES" sz="1800" b="1"/>
                        <a:t>Característica</a:t>
                      </a:r>
                      <a:endParaRPr/>
                    </a:p>
                  </a:txBody>
                  <a:tcPr marL="89250" marR="89250" marT="44625" marB="44625" anchor="ctr">
                    <a:solidFill>
                      <a:schemeClr val="accent3"/>
                    </a:solidFill>
                  </a:tcPr>
                </a:tc>
                <a:tc>
                  <a:txBody>
                    <a:bodyPr/>
                    <a:lstStyle/>
                    <a:p>
                      <a:pPr marL="0" marR="0" lvl="0" indent="0" algn="l" rtl="0">
                        <a:spcBef>
                          <a:spcPts val="0"/>
                        </a:spcBef>
                        <a:spcAft>
                          <a:spcPts val="0"/>
                        </a:spcAft>
                        <a:buNone/>
                      </a:pPr>
                      <a:r>
                        <a:rPr lang="es-ES" sz="1800" b="1"/>
                        <a:t>int[] / String[] …</a:t>
                      </a:r>
                      <a:endParaRPr/>
                    </a:p>
                  </a:txBody>
                  <a:tcPr marL="89250" marR="89250" marT="44625" marB="44625" anchor="ctr">
                    <a:solidFill>
                      <a:schemeClr val="accent3"/>
                    </a:solidFill>
                  </a:tcPr>
                </a:tc>
                <a:tc>
                  <a:txBody>
                    <a:bodyPr/>
                    <a:lstStyle/>
                    <a:p>
                      <a:pPr marL="0" marR="0" lvl="0" indent="0" algn="l" rtl="0">
                        <a:spcBef>
                          <a:spcPts val="0"/>
                        </a:spcBef>
                        <a:spcAft>
                          <a:spcPts val="0"/>
                        </a:spcAft>
                        <a:buNone/>
                      </a:pPr>
                      <a:r>
                        <a:rPr lang="es-ES" sz="1800" b="1"/>
                        <a:t>java.util.Vector&lt;E&gt;</a:t>
                      </a:r>
                      <a:endParaRPr/>
                    </a:p>
                  </a:txBody>
                  <a:tcPr marL="89250" marR="89250" marT="44625" marB="44625" anchor="ctr">
                    <a:solidFill>
                      <a:schemeClr val="accent3"/>
                    </a:solidFill>
                  </a:tcPr>
                </a:tc>
                <a:tc>
                  <a:txBody>
                    <a:bodyPr/>
                    <a:lstStyle/>
                    <a:p>
                      <a:pPr marL="0" marR="0" lvl="0" indent="0" algn="l" rtl="0">
                        <a:spcBef>
                          <a:spcPts val="0"/>
                        </a:spcBef>
                        <a:spcAft>
                          <a:spcPts val="0"/>
                        </a:spcAft>
                        <a:buNone/>
                      </a:pPr>
                      <a:r>
                        <a:rPr lang="es-ES" sz="1800" b="1"/>
                        <a:t>java.util.ArrayList&lt;E&gt;</a:t>
                      </a:r>
                      <a:endParaRPr/>
                    </a:p>
                  </a:txBody>
                  <a:tcPr marL="89250" marR="89250" marT="44625" marB="44625" anchor="ctr">
                    <a:solidFill>
                      <a:schemeClr val="accent3"/>
                    </a:solidFill>
                  </a:tcPr>
                </a:tc>
                <a:extLst>
                  <a:ext uri="{0D108BD9-81ED-4DB2-BD59-A6C34878D82A}">
                    <a16:rowId xmlns:a16="http://schemas.microsoft.com/office/drawing/2014/main" val="10000"/>
                  </a:ext>
                </a:extLst>
              </a:tr>
              <a:tr h="356975">
                <a:tc>
                  <a:txBody>
                    <a:bodyPr/>
                    <a:lstStyle/>
                    <a:p>
                      <a:pPr marL="0" marR="0" lvl="0" indent="0" algn="l" rtl="0">
                        <a:spcBef>
                          <a:spcPts val="0"/>
                        </a:spcBef>
                        <a:spcAft>
                          <a:spcPts val="0"/>
                        </a:spcAft>
                        <a:buNone/>
                      </a:pPr>
                      <a:r>
                        <a:rPr lang="es-ES" sz="1800"/>
                        <a:t>Mutabilidad</a:t>
                      </a:r>
                      <a:endParaRPr/>
                    </a:p>
                  </a:txBody>
                  <a:tcPr marL="89250" marR="89250" marT="44625" marB="44625" anchor="ctr"/>
                </a:tc>
                <a:tc>
                  <a:txBody>
                    <a:bodyPr/>
                    <a:lstStyle/>
                    <a:p>
                      <a:pPr marL="0" marR="0" lvl="0" indent="0" algn="l" rtl="0">
                        <a:spcBef>
                          <a:spcPts val="0"/>
                        </a:spcBef>
                        <a:spcAft>
                          <a:spcPts val="0"/>
                        </a:spcAft>
                        <a:buNone/>
                      </a:pPr>
                      <a:r>
                        <a:rPr lang="es-ES" sz="1800"/>
                        <a:t>Fijo</a:t>
                      </a:r>
                      <a:endParaRPr/>
                    </a:p>
                  </a:txBody>
                  <a:tcPr marL="89250" marR="89250" marT="44625" marB="44625" anchor="ctr"/>
                </a:tc>
                <a:tc>
                  <a:txBody>
                    <a:bodyPr/>
                    <a:lstStyle/>
                    <a:p>
                      <a:pPr marL="0" marR="0" lvl="0" indent="0" algn="l" rtl="0">
                        <a:spcBef>
                          <a:spcPts val="0"/>
                        </a:spcBef>
                        <a:spcAft>
                          <a:spcPts val="0"/>
                        </a:spcAft>
                        <a:buNone/>
                      </a:pPr>
                      <a:r>
                        <a:rPr lang="es-ES" sz="1800"/>
                        <a:t>Dinámico</a:t>
                      </a:r>
                      <a:endParaRPr/>
                    </a:p>
                  </a:txBody>
                  <a:tcPr marL="89250" marR="89250" marT="44625" marB="44625" anchor="ctr"/>
                </a:tc>
                <a:tc>
                  <a:txBody>
                    <a:bodyPr/>
                    <a:lstStyle/>
                    <a:p>
                      <a:pPr marL="0" marR="0" lvl="0" indent="0" algn="l" rtl="0">
                        <a:spcBef>
                          <a:spcPts val="0"/>
                        </a:spcBef>
                        <a:spcAft>
                          <a:spcPts val="0"/>
                        </a:spcAft>
                        <a:buNone/>
                      </a:pPr>
                      <a:r>
                        <a:rPr lang="es-ES" sz="1800"/>
                        <a:t>Dinámico</a:t>
                      </a:r>
                      <a:endParaRPr/>
                    </a:p>
                  </a:txBody>
                  <a:tcPr marL="89250" marR="89250" marT="44625" marB="44625" anchor="ctr"/>
                </a:tc>
                <a:extLst>
                  <a:ext uri="{0D108BD9-81ED-4DB2-BD59-A6C34878D82A}">
                    <a16:rowId xmlns:a16="http://schemas.microsoft.com/office/drawing/2014/main" val="10001"/>
                  </a:ext>
                </a:extLst>
              </a:tr>
              <a:tr h="356975">
                <a:tc>
                  <a:txBody>
                    <a:bodyPr/>
                    <a:lstStyle/>
                    <a:p>
                      <a:pPr marL="0" marR="0" lvl="0" indent="0" algn="l" rtl="0">
                        <a:spcBef>
                          <a:spcPts val="0"/>
                        </a:spcBef>
                        <a:spcAft>
                          <a:spcPts val="0"/>
                        </a:spcAft>
                        <a:buNone/>
                      </a:pPr>
                      <a:r>
                        <a:rPr lang="es-ES" sz="1800"/>
                        <a:t>Sincronización</a:t>
                      </a:r>
                      <a:endParaRPr/>
                    </a:p>
                  </a:txBody>
                  <a:tcPr marL="89250" marR="89250" marT="44625" marB="44625" anchor="ctr"/>
                </a:tc>
                <a:tc>
                  <a:txBody>
                    <a:bodyPr/>
                    <a:lstStyle/>
                    <a:p>
                      <a:pPr marL="0" marR="0" lvl="0" indent="0" algn="l" rtl="0">
                        <a:spcBef>
                          <a:spcPts val="0"/>
                        </a:spcBef>
                        <a:spcAft>
                          <a:spcPts val="0"/>
                        </a:spcAft>
                        <a:buNone/>
                      </a:pPr>
                      <a:r>
                        <a:rPr lang="es-ES" sz="1800"/>
                        <a:t>–</a:t>
                      </a:r>
                      <a:endParaRPr/>
                    </a:p>
                  </a:txBody>
                  <a:tcPr marL="89250" marR="89250" marT="44625" marB="44625" anchor="ctr"/>
                </a:tc>
                <a:tc>
                  <a:txBody>
                    <a:bodyPr/>
                    <a:lstStyle/>
                    <a:p>
                      <a:pPr marL="0" marR="0" lvl="0" indent="0" algn="l" rtl="0">
                        <a:spcBef>
                          <a:spcPts val="0"/>
                        </a:spcBef>
                        <a:spcAft>
                          <a:spcPts val="0"/>
                        </a:spcAft>
                        <a:buNone/>
                      </a:pPr>
                      <a:r>
                        <a:rPr lang="es-ES" sz="1800"/>
                        <a:t>Sí (thread-safe clásico)</a:t>
                      </a:r>
                      <a:endParaRPr/>
                    </a:p>
                  </a:txBody>
                  <a:tcPr marL="89250" marR="89250" marT="44625" marB="44625" anchor="ctr"/>
                </a:tc>
                <a:tc>
                  <a:txBody>
                    <a:bodyPr/>
                    <a:lstStyle/>
                    <a:p>
                      <a:pPr marL="0" marR="0" lvl="0" indent="0" algn="l" rtl="0">
                        <a:spcBef>
                          <a:spcPts val="0"/>
                        </a:spcBef>
                        <a:spcAft>
                          <a:spcPts val="0"/>
                        </a:spcAft>
                        <a:buNone/>
                      </a:pPr>
                      <a:r>
                        <a:rPr lang="es-ES" sz="1800"/>
                        <a:t>No (más rápido)</a:t>
                      </a:r>
                      <a:endParaRPr/>
                    </a:p>
                  </a:txBody>
                  <a:tcPr marL="89250" marR="89250" marT="44625" marB="44625" anchor="ctr"/>
                </a:tc>
                <a:extLst>
                  <a:ext uri="{0D108BD9-81ED-4DB2-BD59-A6C34878D82A}">
                    <a16:rowId xmlns:a16="http://schemas.microsoft.com/office/drawing/2014/main" val="10002"/>
                  </a:ext>
                </a:extLst>
              </a:tr>
              <a:tr h="356975">
                <a:tc>
                  <a:txBody>
                    <a:bodyPr/>
                    <a:lstStyle/>
                    <a:p>
                      <a:pPr marL="0" marR="0" lvl="0" indent="0" algn="l" rtl="0">
                        <a:spcBef>
                          <a:spcPts val="0"/>
                        </a:spcBef>
                        <a:spcAft>
                          <a:spcPts val="0"/>
                        </a:spcAft>
                        <a:buNone/>
                      </a:pPr>
                      <a:r>
                        <a:rPr lang="es-ES" sz="1800"/>
                        <a:t>Versión</a:t>
                      </a:r>
                      <a:endParaRPr/>
                    </a:p>
                  </a:txBody>
                  <a:tcPr marL="89250" marR="89250" marT="44625" marB="44625" anchor="ctr"/>
                </a:tc>
                <a:tc>
                  <a:txBody>
                    <a:bodyPr/>
                    <a:lstStyle/>
                    <a:p>
                      <a:pPr marL="0" marR="0" lvl="0" indent="0" algn="l" rtl="0">
                        <a:spcBef>
                          <a:spcPts val="0"/>
                        </a:spcBef>
                        <a:spcAft>
                          <a:spcPts val="0"/>
                        </a:spcAft>
                        <a:buNone/>
                      </a:pPr>
                      <a:r>
                        <a:rPr lang="es-ES" sz="1800"/>
                        <a:t>Desde Java 1.0</a:t>
                      </a:r>
                      <a:endParaRPr/>
                    </a:p>
                  </a:txBody>
                  <a:tcPr marL="89250" marR="89250" marT="44625" marB="44625" anchor="ctr"/>
                </a:tc>
                <a:tc>
                  <a:txBody>
                    <a:bodyPr/>
                    <a:lstStyle/>
                    <a:p>
                      <a:pPr marL="0" marR="0" lvl="0" indent="0" algn="l" rtl="0">
                        <a:spcBef>
                          <a:spcPts val="0"/>
                        </a:spcBef>
                        <a:spcAft>
                          <a:spcPts val="0"/>
                        </a:spcAft>
                        <a:buNone/>
                      </a:pPr>
                      <a:r>
                        <a:rPr lang="es-ES" sz="1800"/>
                        <a:t>1.0</a:t>
                      </a:r>
                      <a:endParaRPr/>
                    </a:p>
                  </a:txBody>
                  <a:tcPr marL="89250" marR="89250" marT="44625" marB="44625" anchor="ctr"/>
                </a:tc>
                <a:tc>
                  <a:txBody>
                    <a:bodyPr/>
                    <a:lstStyle/>
                    <a:p>
                      <a:pPr marL="0" marR="0" lvl="0" indent="0" algn="l" rtl="0">
                        <a:spcBef>
                          <a:spcPts val="0"/>
                        </a:spcBef>
                        <a:spcAft>
                          <a:spcPts val="0"/>
                        </a:spcAft>
                        <a:buNone/>
                      </a:pPr>
                      <a:r>
                        <a:rPr lang="es-ES" sz="1800"/>
                        <a:t>1.2</a:t>
                      </a:r>
                      <a:endParaRPr/>
                    </a:p>
                  </a:txBody>
                  <a:tcPr marL="89250" marR="89250" marT="44625" marB="44625" anchor="ctr"/>
                </a:tc>
                <a:extLst>
                  <a:ext uri="{0D108BD9-81ED-4DB2-BD59-A6C34878D82A}">
                    <a16:rowId xmlns:a16="http://schemas.microsoft.com/office/drawing/2014/main" val="10003"/>
                  </a:ext>
                </a:extLst>
              </a:tr>
              <a:tr h="624725">
                <a:tc>
                  <a:txBody>
                    <a:bodyPr/>
                    <a:lstStyle/>
                    <a:p>
                      <a:pPr marL="0" marR="0" lvl="0" indent="0" algn="l" rtl="0">
                        <a:spcBef>
                          <a:spcPts val="0"/>
                        </a:spcBef>
                        <a:spcAft>
                          <a:spcPts val="0"/>
                        </a:spcAft>
                        <a:buNone/>
                      </a:pPr>
                      <a:r>
                        <a:rPr lang="es-ES" sz="1800"/>
                        <a:t>Uso moderno</a:t>
                      </a:r>
                      <a:endParaRPr/>
                    </a:p>
                  </a:txBody>
                  <a:tcPr marL="89250" marR="89250" marT="44625" marB="44625" anchor="ctr"/>
                </a:tc>
                <a:tc>
                  <a:txBody>
                    <a:bodyPr/>
                    <a:lstStyle/>
                    <a:p>
                      <a:pPr marL="0" marR="0" lvl="0" indent="0" algn="l" rtl="0">
                        <a:spcBef>
                          <a:spcPts val="0"/>
                        </a:spcBef>
                        <a:spcAft>
                          <a:spcPts val="0"/>
                        </a:spcAft>
                        <a:buNone/>
                      </a:pPr>
                      <a:r>
                        <a:rPr lang="es-ES" sz="1800"/>
                        <a:t>Datos primitivos, rendimiento</a:t>
                      </a:r>
                      <a:endParaRPr/>
                    </a:p>
                  </a:txBody>
                  <a:tcPr marL="89250" marR="89250" marT="44625" marB="44625" anchor="ctr"/>
                </a:tc>
                <a:tc>
                  <a:txBody>
                    <a:bodyPr/>
                    <a:lstStyle/>
                    <a:p>
                      <a:pPr marL="0" marR="0" lvl="0" indent="0" algn="l" rtl="0">
                        <a:spcBef>
                          <a:spcPts val="0"/>
                        </a:spcBef>
                        <a:spcAft>
                          <a:spcPts val="0"/>
                        </a:spcAft>
                        <a:buNone/>
                      </a:pPr>
                      <a:r>
                        <a:rPr lang="es-ES" sz="1800"/>
                        <a:t>Casos legacy</a:t>
                      </a:r>
                      <a:endParaRPr/>
                    </a:p>
                  </a:txBody>
                  <a:tcPr marL="89250" marR="89250" marT="44625" marB="44625" anchor="ctr"/>
                </a:tc>
                <a:tc>
                  <a:txBody>
                    <a:bodyPr/>
                    <a:lstStyle/>
                    <a:p>
                      <a:pPr marL="0" marR="0" lvl="0" indent="0" algn="l" rtl="0">
                        <a:spcBef>
                          <a:spcPts val="0"/>
                        </a:spcBef>
                        <a:spcAft>
                          <a:spcPts val="0"/>
                        </a:spcAft>
                        <a:buNone/>
                      </a:pPr>
                      <a:r>
                        <a:rPr lang="es-ES" sz="1800"/>
                        <a:t>Colección dinámica más usada</a:t>
                      </a:r>
                      <a:endParaRPr/>
                    </a:p>
                  </a:txBody>
                  <a:tcPr marL="89250" marR="89250" marT="44625" marB="44625"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3"/>
          <p:cNvSpPr/>
          <p:nvPr/>
        </p:nvSpPr>
        <p:spPr>
          <a:xfrm>
            <a:off x="361122" y="297078"/>
            <a:ext cx="764004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a:solidFill>
                  <a:srgbClr val="C00000"/>
                </a:solidFill>
                <a:latin typeface="Corben"/>
                <a:ea typeface="Corben"/>
                <a:cs typeface="Corben"/>
                <a:sym typeface="Corben"/>
              </a:rPr>
              <a:t>¿Qué es un vector en programación?</a:t>
            </a:r>
            <a:endParaRPr/>
          </a:p>
        </p:txBody>
      </p:sp>
      <p:cxnSp>
        <p:nvCxnSpPr>
          <p:cNvPr id="263" name="Google Shape;263;p23"/>
          <p:cNvCxnSpPr/>
          <p:nvPr/>
        </p:nvCxnSpPr>
        <p:spPr>
          <a:xfrm>
            <a:off x="8865704" y="1258187"/>
            <a:ext cx="2968487" cy="0"/>
          </a:xfrm>
          <a:prstGeom prst="straightConnector1">
            <a:avLst/>
          </a:prstGeom>
          <a:noFill/>
          <a:ln w="9525" cap="flat" cmpd="sng">
            <a:solidFill>
              <a:srgbClr val="C00000"/>
            </a:solidFill>
            <a:prstDash val="solid"/>
            <a:miter lim="800000"/>
            <a:headEnd type="none" w="sm" len="sm"/>
            <a:tailEnd type="none" w="sm" len="sm"/>
          </a:ln>
        </p:spPr>
      </p:cxnSp>
      <p:sp>
        <p:nvSpPr>
          <p:cNvPr id="264" name="Google Shape;264;p23"/>
          <p:cNvSpPr/>
          <p:nvPr/>
        </p:nvSpPr>
        <p:spPr>
          <a:xfrm>
            <a:off x="8435008" y="1258187"/>
            <a:ext cx="3829878"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400">
                <a:solidFill>
                  <a:srgbClr val="00B050"/>
                </a:solidFill>
                <a:latin typeface="Bell MT"/>
                <a:ea typeface="Bell MT"/>
                <a:cs typeface="Bell MT"/>
                <a:sym typeface="Bell MT"/>
              </a:rPr>
              <a:t>Asignatura Programación II</a:t>
            </a:r>
            <a:br>
              <a:rPr lang="es-ES" sz="1400">
                <a:solidFill>
                  <a:srgbClr val="00B050"/>
                </a:solidFill>
                <a:latin typeface="Bell MT"/>
                <a:ea typeface="Bell MT"/>
                <a:cs typeface="Bell MT"/>
                <a:sym typeface="Bell MT"/>
              </a:rPr>
            </a:br>
            <a:r>
              <a:rPr lang="es-ES" sz="1400">
                <a:solidFill>
                  <a:srgbClr val="00B050"/>
                </a:solidFill>
                <a:latin typeface="Bell MT"/>
                <a:ea typeface="Bell MT"/>
                <a:cs typeface="Bell MT"/>
                <a:sym typeface="Bell MT"/>
              </a:rPr>
              <a:t>Unidad 5: Arreglo</a:t>
            </a:r>
            <a:endParaRPr sz="1400">
              <a:solidFill>
                <a:srgbClr val="00B050"/>
              </a:solidFill>
              <a:latin typeface="Bell MT"/>
              <a:ea typeface="Bell MT"/>
              <a:cs typeface="Bell MT"/>
              <a:sym typeface="Bell MT"/>
            </a:endParaRPr>
          </a:p>
        </p:txBody>
      </p:sp>
      <p:sp>
        <p:nvSpPr>
          <p:cNvPr id="265" name="Google Shape;265;p23"/>
          <p:cNvSpPr txBox="1"/>
          <p:nvPr/>
        </p:nvSpPr>
        <p:spPr>
          <a:xfrm>
            <a:off x="506896" y="873969"/>
            <a:ext cx="612913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Bell MT"/>
                <a:ea typeface="Bell MT"/>
                <a:cs typeface="Bell MT"/>
                <a:sym typeface="Bell MT"/>
              </a:rPr>
              <a:t>Existen dos formas para realizar la declaración de los vectores en java</a:t>
            </a:r>
            <a:endParaRPr sz="2000">
              <a:solidFill>
                <a:schemeClr val="lt1"/>
              </a:solidFill>
              <a:latin typeface="Bell MT"/>
              <a:ea typeface="Bell MT"/>
              <a:cs typeface="Bell MT"/>
              <a:sym typeface="Bell MT"/>
            </a:endParaRPr>
          </a:p>
        </p:txBody>
      </p:sp>
      <p:sp>
        <p:nvSpPr>
          <p:cNvPr id="266" name="Google Shape;266;p23"/>
          <p:cNvSpPr txBox="1"/>
          <p:nvPr/>
        </p:nvSpPr>
        <p:spPr>
          <a:xfrm>
            <a:off x="2521226" y="1174050"/>
            <a:ext cx="612913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b="1">
                <a:solidFill>
                  <a:schemeClr val="lt1"/>
                </a:solidFill>
                <a:latin typeface="Bell MT"/>
                <a:ea typeface="Bell MT"/>
                <a:cs typeface="Bell MT"/>
                <a:sym typeface="Bell MT"/>
              </a:rPr>
              <a:t>1. Forma</a:t>
            </a:r>
            <a:endParaRPr sz="2000" b="1">
              <a:solidFill>
                <a:schemeClr val="lt1"/>
              </a:solidFill>
              <a:latin typeface="Bell MT"/>
              <a:ea typeface="Bell MT"/>
              <a:cs typeface="Bell MT"/>
              <a:sym typeface="Bell MT"/>
            </a:endParaRPr>
          </a:p>
        </p:txBody>
      </p:sp>
      <p:pic>
        <p:nvPicPr>
          <p:cNvPr id="267" name="Google Shape;267;p23"/>
          <p:cNvPicPr preferRelativeResize="0"/>
          <p:nvPr/>
        </p:nvPicPr>
        <p:blipFill rotWithShape="1">
          <a:blip r:embed="rId3">
            <a:alphaModFix/>
          </a:blip>
          <a:srcRect l="32609" t="20789" r="30814" b="40158"/>
          <a:stretch/>
        </p:blipFill>
        <p:spPr>
          <a:xfrm>
            <a:off x="506896" y="1874052"/>
            <a:ext cx="7358637" cy="4187166"/>
          </a:xfrm>
          <a:prstGeom prst="rect">
            <a:avLst/>
          </a:prstGeom>
          <a:noFill/>
          <a:ln>
            <a:noFill/>
          </a:ln>
          <a:effectLst>
            <a:outerShdw blurRad="190500" algn="tl" rotWithShape="0">
              <a:srgbClr val="000000">
                <a:alpha val="69803"/>
              </a:srgbClr>
            </a:outerShdw>
          </a:effectLst>
        </p:spPr>
      </p:pic>
      <p:pic>
        <p:nvPicPr>
          <p:cNvPr id="268" name="Google Shape;268;p23"/>
          <p:cNvPicPr preferRelativeResize="0"/>
          <p:nvPr/>
        </p:nvPicPr>
        <p:blipFill rotWithShape="1">
          <a:blip r:embed="rId3">
            <a:alphaModFix/>
          </a:blip>
          <a:srcRect l="32499" t="74091" r="54581" b="12828"/>
          <a:stretch/>
        </p:blipFill>
        <p:spPr>
          <a:xfrm>
            <a:off x="8001162" y="1891748"/>
            <a:ext cx="2849218" cy="1537252"/>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4"/>
          <p:cNvSpPr/>
          <p:nvPr/>
        </p:nvSpPr>
        <p:spPr>
          <a:xfrm>
            <a:off x="361122" y="297078"/>
            <a:ext cx="764004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a:solidFill>
                  <a:srgbClr val="C00000"/>
                </a:solidFill>
                <a:latin typeface="Corben"/>
                <a:ea typeface="Corben"/>
                <a:cs typeface="Corben"/>
                <a:sym typeface="Corben"/>
              </a:rPr>
              <a:t>¿Qué es un vector en programación?</a:t>
            </a:r>
            <a:endParaRPr/>
          </a:p>
        </p:txBody>
      </p:sp>
      <p:cxnSp>
        <p:nvCxnSpPr>
          <p:cNvPr id="274" name="Google Shape;274;p24"/>
          <p:cNvCxnSpPr/>
          <p:nvPr/>
        </p:nvCxnSpPr>
        <p:spPr>
          <a:xfrm>
            <a:off x="8865704" y="1258187"/>
            <a:ext cx="2968487" cy="0"/>
          </a:xfrm>
          <a:prstGeom prst="straightConnector1">
            <a:avLst/>
          </a:prstGeom>
          <a:noFill/>
          <a:ln w="9525" cap="flat" cmpd="sng">
            <a:solidFill>
              <a:srgbClr val="C00000"/>
            </a:solidFill>
            <a:prstDash val="solid"/>
            <a:miter lim="800000"/>
            <a:headEnd type="none" w="sm" len="sm"/>
            <a:tailEnd type="none" w="sm" len="sm"/>
          </a:ln>
        </p:spPr>
      </p:cxnSp>
      <p:sp>
        <p:nvSpPr>
          <p:cNvPr id="275" name="Google Shape;275;p24"/>
          <p:cNvSpPr/>
          <p:nvPr/>
        </p:nvSpPr>
        <p:spPr>
          <a:xfrm>
            <a:off x="8435008" y="1258187"/>
            <a:ext cx="3829878"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400">
                <a:solidFill>
                  <a:srgbClr val="00B050"/>
                </a:solidFill>
                <a:latin typeface="Bell MT"/>
                <a:ea typeface="Bell MT"/>
                <a:cs typeface="Bell MT"/>
                <a:sym typeface="Bell MT"/>
              </a:rPr>
              <a:t>Asignatura Programación II</a:t>
            </a:r>
            <a:br>
              <a:rPr lang="es-ES" sz="1400">
                <a:solidFill>
                  <a:srgbClr val="00B050"/>
                </a:solidFill>
                <a:latin typeface="Bell MT"/>
                <a:ea typeface="Bell MT"/>
                <a:cs typeface="Bell MT"/>
                <a:sym typeface="Bell MT"/>
              </a:rPr>
            </a:br>
            <a:r>
              <a:rPr lang="es-ES" sz="1400">
                <a:solidFill>
                  <a:srgbClr val="00B050"/>
                </a:solidFill>
                <a:latin typeface="Bell MT"/>
                <a:ea typeface="Bell MT"/>
                <a:cs typeface="Bell MT"/>
                <a:sym typeface="Bell MT"/>
              </a:rPr>
              <a:t>Unidad 5: Arreglo</a:t>
            </a:r>
            <a:endParaRPr sz="1400">
              <a:solidFill>
                <a:srgbClr val="00B050"/>
              </a:solidFill>
              <a:latin typeface="Bell MT"/>
              <a:ea typeface="Bell MT"/>
              <a:cs typeface="Bell MT"/>
              <a:sym typeface="Bell MT"/>
            </a:endParaRPr>
          </a:p>
        </p:txBody>
      </p:sp>
      <p:sp>
        <p:nvSpPr>
          <p:cNvPr id="276" name="Google Shape;276;p24"/>
          <p:cNvSpPr txBox="1"/>
          <p:nvPr/>
        </p:nvSpPr>
        <p:spPr>
          <a:xfrm>
            <a:off x="506896" y="873969"/>
            <a:ext cx="612913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Bell MT"/>
                <a:ea typeface="Bell MT"/>
                <a:cs typeface="Bell MT"/>
                <a:sym typeface="Bell MT"/>
              </a:rPr>
              <a:t>Existen dos formas para realizar la declaración de los vectores en java</a:t>
            </a:r>
            <a:endParaRPr sz="2000">
              <a:solidFill>
                <a:schemeClr val="lt1"/>
              </a:solidFill>
              <a:latin typeface="Bell MT"/>
              <a:ea typeface="Bell MT"/>
              <a:cs typeface="Bell MT"/>
              <a:sym typeface="Bell MT"/>
            </a:endParaRPr>
          </a:p>
        </p:txBody>
      </p:sp>
      <p:sp>
        <p:nvSpPr>
          <p:cNvPr id="277" name="Google Shape;277;p24"/>
          <p:cNvSpPr txBox="1"/>
          <p:nvPr/>
        </p:nvSpPr>
        <p:spPr>
          <a:xfrm>
            <a:off x="2521226" y="1174050"/>
            <a:ext cx="612913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b="1">
                <a:solidFill>
                  <a:schemeClr val="lt1"/>
                </a:solidFill>
                <a:latin typeface="Bell MT"/>
                <a:ea typeface="Bell MT"/>
                <a:cs typeface="Bell MT"/>
                <a:sym typeface="Bell MT"/>
              </a:rPr>
              <a:t>1. Forma  </a:t>
            </a:r>
            <a:endParaRPr sz="2000" b="1">
              <a:solidFill>
                <a:schemeClr val="lt1"/>
              </a:solidFill>
              <a:latin typeface="Bell MT"/>
              <a:ea typeface="Bell MT"/>
              <a:cs typeface="Bell MT"/>
              <a:sym typeface="Bell MT"/>
            </a:endParaRPr>
          </a:p>
        </p:txBody>
      </p:sp>
      <p:sp>
        <p:nvSpPr>
          <p:cNvPr id="278" name="Google Shape;278;p24"/>
          <p:cNvSpPr txBox="1"/>
          <p:nvPr/>
        </p:nvSpPr>
        <p:spPr>
          <a:xfrm>
            <a:off x="1128090" y="2521059"/>
            <a:ext cx="8411818" cy="181588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2800" b="1">
                <a:solidFill>
                  <a:schemeClr val="lt1"/>
                </a:solidFill>
                <a:latin typeface="Bell MT"/>
                <a:ea typeface="Bell MT"/>
                <a:cs typeface="Bell MT"/>
                <a:sym typeface="Bell MT"/>
              </a:rPr>
              <a:t>Imaginemos que el vector tenga 200 elementos </a:t>
            </a:r>
            <a:endParaRPr/>
          </a:p>
          <a:p>
            <a:pPr marL="0" marR="0" lvl="0" indent="0" algn="ctr" rtl="0">
              <a:spcBef>
                <a:spcPts val="0"/>
              </a:spcBef>
              <a:spcAft>
                <a:spcPts val="0"/>
              </a:spcAft>
              <a:buNone/>
            </a:pPr>
            <a:endParaRPr sz="2800" b="1">
              <a:solidFill>
                <a:schemeClr val="lt1"/>
              </a:solidFill>
              <a:latin typeface="Bell MT"/>
              <a:ea typeface="Bell MT"/>
              <a:cs typeface="Bell MT"/>
              <a:sym typeface="Bell MT"/>
            </a:endParaRPr>
          </a:p>
          <a:p>
            <a:pPr marL="0" marR="0" lvl="0" indent="0" algn="ctr" rtl="0">
              <a:spcBef>
                <a:spcPts val="0"/>
              </a:spcBef>
              <a:spcAft>
                <a:spcPts val="0"/>
              </a:spcAft>
              <a:buNone/>
            </a:pPr>
            <a:r>
              <a:rPr lang="es-ES" sz="2800" b="1">
                <a:solidFill>
                  <a:schemeClr val="lt1"/>
                </a:solidFill>
                <a:latin typeface="Bell MT"/>
                <a:ea typeface="Bell MT"/>
                <a:cs typeface="Bell MT"/>
                <a:sym typeface="Bell MT"/>
              </a:rPr>
              <a:t>¿De qué manera realizaremos las impresiones? </a:t>
            </a:r>
            <a:endParaRPr/>
          </a:p>
          <a:p>
            <a:pPr marL="0" marR="0" lvl="0" indent="0" algn="ctr" rtl="0">
              <a:spcBef>
                <a:spcPts val="0"/>
              </a:spcBef>
              <a:spcAft>
                <a:spcPts val="0"/>
              </a:spcAft>
              <a:buNone/>
            </a:pPr>
            <a:r>
              <a:rPr lang="es-ES" sz="2800" b="1">
                <a:solidFill>
                  <a:schemeClr val="lt1"/>
                </a:solidFill>
                <a:latin typeface="Bell MT"/>
                <a:ea typeface="Bell MT"/>
                <a:cs typeface="Bell MT"/>
                <a:sym typeface="Bell MT"/>
              </a:rPr>
              <a:t>¿Seria la forma correcta anterior a utilizar?</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5"/>
          <p:cNvSpPr/>
          <p:nvPr/>
        </p:nvSpPr>
        <p:spPr>
          <a:xfrm>
            <a:off x="361122" y="297078"/>
            <a:ext cx="764004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a:solidFill>
                  <a:srgbClr val="C00000"/>
                </a:solidFill>
                <a:latin typeface="Corben"/>
                <a:ea typeface="Corben"/>
                <a:cs typeface="Corben"/>
                <a:sym typeface="Corben"/>
              </a:rPr>
              <a:t>¿Qué es un vector en programación?</a:t>
            </a:r>
            <a:endParaRPr/>
          </a:p>
        </p:txBody>
      </p:sp>
      <p:cxnSp>
        <p:nvCxnSpPr>
          <p:cNvPr id="284" name="Google Shape;284;p25"/>
          <p:cNvCxnSpPr/>
          <p:nvPr/>
        </p:nvCxnSpPr>
        <p:spPr>
          <a:xfrm>
            <a:off x="8865704" y="1258187"/>
            <a:ext cx="2968487" cy="0"/>
          </a:xfrm>
          <a:prstGeom prst="straightConnector1">
            <a:avLst/>
          </a:prstGeom>
          <a:noFill/>
          <a:ln w="9525" cap="flat" cmpd="sng">
            <a:solidFill>
              <a:srgbClr val="C00000"/>
            </a:solidFill>
            <a:prstDash val="solid"/>
            <a:miter lim="800000"/>
            <a:headEnd type="none" w="sm" len="sm"/>
            <a:tailEnd type="none" w="sm" len="sm"/>
          </a:ln>
        </p:spPr>
      </p:cxnSp>
      <p:sp>
        <p:nvSpPr>
          <p:cNvPr id="285" name="Google Shape;285;p25"/>
          <p:cNvSpPr/>
          <p:nvPr/>
        </p:nvSpPr>
        <p:spPr>
          <a:xfrm>
            <a:off x="8435008" y="1258187"/>
            <a:ext cx="3829878"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400">
                <a:solidFill>
                  <a:srgbClr val="00B050"/>
                </a:solidFill>
                <a:latin typeface="Bell MT"/>
                <a:ea typeface="Bell MT"/>
                <a:cs typeface="Bell MT"/>
                <a:sym typeface="Bell MT"/>
              </a:rPr>
              <a:t>Asignatura Programación II</a:t>
            </a:r>
            <a:br>
              <a:rPr lang="es-ES" sz="1400">
                <a:solidFill>
                  <a:srgbClr val="00B050"/>
                </a:solidFill>
                <a:latin typeface="Bell MT"/>
                <a:ea typeface="Bell MT"/>
                <a:cs typeface="Bell MT"/>
                <a:sym typeface="Bell MT"/>
              </a:rPr>
            </a:br>
            <a:r>
              <a:rPr lang="es-ES" sz="1400">
                <a:solidFill>
                  <a:srgbClr val="00B050"/>
                </a:solidFill>
                <a:latin typeface="Bell MT"/>
                <a:ea typeface="Bell MT"/>
                <a:cs typeface="Bell MT"/>
                <a:sym typeface="Bell MT"/>
              </a:rPr>
              <a:t>Unidad 5: Arreglo</a:t>
            </a:r>
            <a:endParaRPr sz="1400">
              <a:solidFill>
                <a:srgbClr val="00B050"/>
              </a:solidFill>
              <a:latin typeface="Bell MT"/>
              <a:ea typeface="Bell MT"/>
              <a:cs typeface="Bell MT"/>
              <a:sym typeface="Bell MT"/>
            </a:endParaRPr>
          </a:p>
        </p:txBody>
      </p:sp>
      <p:sp>
        <p:nvSpPr>
          <p:cNvPr id="286" name="Google Shape;286;p25"/>
          <p:cNvSpPr txBox="1"/>
          <p:nvPr/>
        </p:nvSpPr>
        <p:spPr>
          <a:xfrm>
            <a:off x="506896" y="873969"/>
            <a:ext cx="612913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Bell MT"/>
                <a:ea typeface="Bell MT"/>
                <a:cs typeface="Bell MT"/>
                <a:sym typeface="Bell MT"/>
              </a:rPr>
              <a:t>Existen dos formas para realizar la declaración de los vectores en java</a:t>
            </a:r>
            <a:endParaRPr sz="2000">
              <a:solidFill>
                <a:schemeClr val="lt1"/>
              </a:solidFill>
              <a:latin typeface="Bell MT"/>
              <a:ea typeface="Bell MT"/>
              <a:cs typeface="Bell MT"/>
              <a:sym typeface="Bell MT"/>
            </a:endParaRPr>
          </a:p>
        </p:txBody>
      </p:sp>
      <p:sp>
        <p:nvSpPr>
          <p:cNvPr id="287" name="Google Shape;287;p25"/>
          <p:cNvSpPr txBox="1"/>
          <p:nvPr/>
        </p:nvSpPr>
        <p:spPr>
          <a:xfrm>
            <a:off x="2521226" y="1174050"/>
            <a:ext cx="612913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b="1">
                <a:solidFill>
                  <a:schemeClr val="lt1"/>
                </a:solidFill>
                <a:latin typeface="Bell MT"/>
                <a:ea typeface="Bell MT"/>
                <a:cs typeface="Bell MT"/>
                <a:sym typeface="Bell MT"/>
              </a:rPr>
              <a:t>1. Forma  </a:t>
            </a:r>
            <a:endParaRPr sz="2000" b="1">
              <a:solidFill>
                <a:schemeClr val="lt1"/>
              </a:solidFill>
              <a:latin typeface="Bell MT"/>
              <a:ea typeface="Bell MT"/>
              <a:cs typeface="Bell MT"/>
              <a:sym typeface="Bell MT"/>
            </a:endParaRPr>
          </a:p>
        </p:txBody>
      </p:sp>
      <p:sp>
        <p:nvSpPr>
          <p:cNvPr id="288" name="Google Shape;288;p25"/>
          <p:cNvSpPr txBox="1"/>
          <p:nvPr/>
        </p:nvSpPr>
        <p:spPr>
          <a:xfrm>
            <a:off x="506896" y="1519797"/>
            <a:ext cx="612913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Bell MT"/>
                <a:ea typeface="Bell MT"/>
                <a:cs typeface="Bell MT"/>
                <a:sym typeface="Bell MT"/>
              </a:rPr>
              <a:t>Trabajaremos con un ciclo, para este caso el </a:t>
            </a:r>
            <a:r>
              <a:rPr lang="es-ES" sz="2000" b="1">
                <a:solidFill>
                  <a:schemeClr val="lt1"/>
                </a:solidFill>
                <a:latin typeface="Bell MT"/>
                <a:ea typeface="Bell MT"/>
                <a:cs typeface="Bell MT"/>
                <a:sym typeface="Bell MT"/>
              </a:rPr>
              <a:t>For</a:t>
            </a:r>
            <a:r>
              <a:rPr lang="es-ES" sz="2000">
                <a:solidFill>
                  <a:schemeClr val="lt1"/>
                </a:solidFill>
                <a:latin typeface="Bell MT"/>
                <a:ea typeface="Bell MT"/>
                <a:cs typeface="Bell MT"/>
                <a:sym typeface="Bell MT"/>
              </a:rPr>
              <a:t> </a:t>
            </a:r>
            <a:endParaRPr sz="2000">
              <a:solidFill>
                <a:schemeClr val="lt1"/>
              </a:solidFill>
              <a:latin typeface="Bell MT"/>
              <a:ea typeface="Bell MT"/>
              <a:cs typeface="Bell MT"/>
              <a:sym typeface="Bell MT"/>
            </a:endParaRPr>
          </a:p>
        </p:txBody>
      </p:sp>
      <p:pic>
        <p:nvPicPr>
          <p:cNvPr id="289" name="Google Shape;289;p25"/>
          <p:cNvPicPr preferRelativeResize="0"/>
          <p:nvPr/>
        </p:nvPicPr>
        <p:blipFill rotWithShape="1">
          <a:blip r:embed="rId3">
            <a:alphaModFix/>
          </a:blip>
          <a:srcRect l="32717" t="18330" r="24347" b="43958"/>
          <a:stretch/>
        </p:blipFill>
        <p:spPr>
          <a:xfrm>
            <a:off x="361122" y="2127154"/>
            <a:ext cx="8241453" cy="4069776"/>
          </a:xfrm>
          <a:prstGeom prst="rect">
            <a:avLst/>
          </a:prstGeom>
          <a:noFill/>
          <a:ln>
            <a:noFill/>
          </a:ln>
          <a:effectLst>
            <a:outerShdw blurRad="190500" algn="tl" rotWithShape="0">
              <a:srgbClr val="000000">
                <a:alpha val="69803"/>
              </a:srgbClr>
            </a:outerShdw>
          </a:effectLst>
        </p:spPr>
      </p:pic>
      <p:pic>
        <p:nvPicPr>
          <p:cNvPr id="290" name="Google Shape;290;p25"/>
          <p:cNvPicPr preferRelativeResize="0"/>
          <p:nvPr/>
        </p:nvPicPr>
        <p:blipFill rotWithShape="1">
          <a:blip r:embed="rId4">
            <a:alphaModFix/>
          </a:blip>
          <a:srcRect l="32826" t="69768" r="55217" b="17103"/>
          <a:stretch/>
        </p:blipFill>
        <p:spPr>
          <a:xfrm>
            <a:off x="8650356" y="2127154"/>
            <a:ext cx="2835966" cy="1750744"/>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26"/>
          <p:cNvSpPr/>
          <p:nvPr/>
        </p:nvSpPr>
        <p:spPr>
          <a:xfrm>
            <a:off x="361122" y="297078"/>
            <a:ext cx="764004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a:solidFill>
                  <a:srgbClr val="C00000"/>
                </a:solidFill>
                <a:latin typeface="Corben"/>
                <a:ea typeface="Corben"/>
                <a:cs typeface="Corben"/>
                <a:sym typeface="Corben"/>
              </a:rPr>
              <a:t>¿Qué es un vector en programación?</a:t>
            </a:r>
            <a:endParaRPr/>
          </a:p>
        </p:txBody>
      </p:sp>
      <p:cxnSp>
        <p:nvCxnSpPr>
          <p:cNvPr id="296" name="Google Shape;296;p26"/>
          <p:cNvCxnSpPr/>
          <p:nvPr/>
        </p:nvCxnSpPr>
        <p:spPr>
          <a:xfrm>
            <a:off x="8865704" y="1258187"/>
            <a:ext cx="2968487" cy="0"/>
          </a:xfrm>
          <a:prstGeom prst="straightConnector1">
            <a:avLst/>
          </a:prstGeom>
          <a:noFill/>
          <a:ln w="9525" cap="flat" cmpd="sng">
            <a:solidFill>
              <a:srgbClr val="C00000"/>
            </a:solidFill>
            <a:prstDash val="solid"/>
            <a:miter lim="800000"/>
            <a:headEnd type="none" w="sm" len="sm"/>
            <a:tailEnd type="none" w="sm" len="sm"/>
          </a:ln>
        </p:spPr>
      </p:cxnSp>
      <p:sp>
        <p:nvSpPr>
          <p:cNvPr id="297" name="Google Shape;297;p26"/>
          <p:cNvSpPr/>
          <p:nvPr/>
        </p:nvSpPr>
        <p:spPr>
          <a:xfrm>
            <a:off x="8435008" y="1258187"/>
            <a:ext cx="3829878"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400">
                <a:solidFill>
                  <a:srgbClr val="00B050"/>
                </a:solidFill>
                <a:latin typeface="Bell MT"/>
                <a:ea typeface="Bell MT"/>
                <a:cs typeface="Bell MT"/>
                <a:sym typeface="Bell MT"/>
              </a:rPr>
              <a:t>Asignatura Programación II</a:t>
            </a:r>
            <a:br>
              <a:rPr lang="es-ES" sz="1400">
                <a:solidFill>
                  <a:srgbClr val="00B050"/>
                </a:solidFill>
                <a:latin typeface="Bell MT"/>
                <a:ea typeface="Bell MT"/>
                <a:cs typeface="Bell MT"/>
                <a:sym typeface="Bell MT"/>
              </a:rPr>
            </a:br>
            <a:r>
              <a:rPr lang="es-ES" sz="1400">
                <a:solidFill>
                  <a:srgbClr val="00B050"/>
                </a:solidFill>
                <a:latin typeface="Bell MT"/>
                <a:ea typeface="Bell MT"/>
                <a:cs typeface="Bell MT"/>
                <a:sym typeface="Bell MT"/>
              </a:rPr>
              <a:t>Unidad 5: Arreglo</a:t>
            </a:r>
            <a:endParaRPr sz="1400">
              <a:solidFill>
                <a:srgbClr val="00B050"/>
              </a:solidFill>
              <a:latin typeface="Bell MT"/>
              <a:ea typeface="Bell MT"/>
              <a:cs typeface="Bell MT"/>
              <a:sym typeface="Bell MT"/>
            </a:endParaRPr>
          </a:p>
        </p:txBody>
      </p:sp>
      <p:sp>
        <p:nvSpPr>
          <p:cNvPr id="298" name="Google Shape;298;p26"/>
          <p:cNvSpPr txBox="1"/>
          <p:nvPr/>
        </p:nvSpPr>
        <p:spPr>
          <a:xfrm>
            <a:off x="506896" y="873969"/>
            <a:ext cx="612913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Bell MT"/>
                <a:ea typeface="Bell MT"/>
                <a:cs typeface="Bell MT"/>
                <a:sym typeface="Bell MT"/>
              </a:rPr>
              <a:t>Existen dos formas para realizar la declaración de los vectores en java</a:t>
            </a:r>
            <a:endParaRPr sz="2000">
              <a:solidFill>
                <a:schemeClr val="lt1"/>
              </a:solidFill>
              <a:latin typeface="Bell MT"/>
              <a:ea typeface="Bell MT"/>
              <a:cs typeface="Bell MT"/>
              <a:sym typeface="Bell MT"/>
            </a:endParaRPr>
          </a:p>
        </p:txBody>
      </p:sp>
      <p:sp>
        <p:nvSpPr>
          <p:cNvPr id="299" name="Google Shape;299;p26"/>
          <p:cNvSpPr txBox="1"/>
          <p:nvPr/>
        </p:nvSpPr>
        <p:spPr>
          <a:xfrm>
            <a:off x="2521226" y="1174050"/>
            <a:ext cx="612913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b="1">
                <a:solidFill>
                  <a:schemeClr val="lt1"/>
                </a:solidFill>
                <a:latin typeface="Bell MT"/>
                <a:ea typeface="Bell MT"/>
                <a:cs typeface="Bell MT"/>
                <a:sym typeface="Bell MT"/>
              </a:rPr>
              <a:t>1. Forma  </a:t>
            </a:r>
            <a:endParaRPr sz="2000" b="1">
              <a:solidFill>
                <a:schemeClr val="lt1"/>
              </a:solidFill>
              <a:latin typeface="Bell MT"/>
              <a:ea typeface="Bell MT"/>
              <a:cs typeface="Bell MT"/>
              <a:sym typeface="Bell MT"/>
            </a:endParaRPr>
          </a:p>
        </p:txBody>
      </p:sp>
      <p:sp>
        <p:nvSpPr>
          <p:cNvPr id="300" name="Google Shape;300;p26"/>
          <p:cNvSpPr txBox="1"/>
          <p:nvPr/>
        </p:nvSpPr>
        <p:spPr>
          <a:xfrm>
            <a:off x="506896" y="1519797"/>
            <a:ext cx="612913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Bell MT"/>
                <a:ea typeface="Bell MT"/>
                <a:cs typeface="Bell MT"/>
                <a:sym typeface="Bell MT"/>
              </a:rPr>
              <a:t>Trabajaremos con un ciclo, para este caso el </a:t>
            </a:r>
            <a:r>
              <a:rPr lang="es-ES" sz="2000" b="1">
                <a:solidFill>
                  <a:schemeClr val="lt1"/>
                </a:solidFill>
                <a:latin typeface="Bell MT"/>
                <a:ea typeface="Bell MT"/>
                <a:cs typeface="Bell MT"/>
                <a:sym typeface="Bell MT"/>
              </a:rPr>
              <a:t>For</a:t>
            </a:r>
            <a:r>
              <a:rPr lang="es-ES" sz="2000">
                <a:solidFill>
                  <a:schemeClr val="lt1"/>
                </a:solidFill>
                <a:latin typeface="Bell MT"/>
                <a:ea typeface="Bell MT"/>
                <a:cs typeface="Bell MT"/>
                <a:sym typeface="Bell MT"/>
              </a:rPr>
              <a:t> </a:t>
            </a:r>
            <a:endParaRPr sz="2000">
              <a:solidFill>
                <a:schemeClr val="lt1"/>
              </a:solidFill>
              <a:latin typeface="Bell MT"/>
              <a:ea typeface="Bell MT"/>
              <a:cs typeface="Bell MT"/>
              <a:sym typeface="Bell MT"/>
            </a:endParaRPr>
          </a:p>
        </p:txBody>
      </p:sp>
      <p:pic>
        <p:nvPicPr>
          <p:cNvPr id="301" name="Google Shape;301;p26"/>
          <p:cNvPicPr preferRelativeResize="0"/>
          <p:nvPr/>
        </p:nvPicPr>
        <p:blipFill rotWithShape="1">
          <a:blip r:embed="rId3">
            <a:alphaModFix/>
          </a:blip>
          <a:srcRect l="32826" t="19908" r="22392" b="30225"/>
          <a:stretch/>
        </p:blipFill>
        <p:spPr>
          <a:xfrm>
            <a:off x="844827" y="1927602"/>
            <a:ext cx="7421379" cy="4647369"/>
          </a:xfrm>
          <a:prstGeom prst="rect">
            <a:avLst/>
          </a:prstGeom>
          <a:noFill/>
          <a:ln>
            <a:noFill/>
          </a:ln>
          <a:effectLst>
            <a:outerShdw blurRad="190500" algn="tl" rotWithShape="0">
              <a:srgbClr val="000000">
                <a:alpha val="69803"/>
              </a:srgbClr>
            </a:outerShdw>
          </a:effectLst>
        </p:spPr>
      </p:pic>
      <p:pic>
        <p:nvPicPr>
          <p:cNvPr id="302" name="Google Shape;302;p26"/>
          <p:cNvPicPr preferRelativeResize="0"/>
          <p:nvPr/>
        </p:nvPicPr>
        <p:blipFill rotWithShape="1">
          <a:blip r:embed="rId4">
            <a:alphaModFix/>
          </a:blip>
          <a:srcRect l="2962" t="77176" r="83152" b="3652"/>
          <a:stretch/>
        </p:blipFill>
        <p:spPr>
          <a:xfrm>
            <a:off x="8435008" y="1919907"/>
            <a:ext cx="3136038" cy="2307536"/>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7"/>
          <p:cNvSpPr/>
          <p:nvPr/>
        </p:nvSpPr>
        <p:spPr>
          <a:xfrm>
            <a:off x="361122" y="297078"/>
            <a:ext cx="764004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a:solidFill>
                  <a:srgbClr val="C00000"/>
                </a:solidFill>
                <a:latin typeface="Corben"/>
                <a:ea typeface="Corben"/>
                <a:cs typeface="Corben"/>
                <a:sym typeface="Corben"/>
              </a:rPr>
              <a:t>¿Qué es un vector en programación?</a:t>
            </a:r>
            <a:endParaRPr/>
          </a:p>
        </p:txBody>
      </p:sp>
      <p:cxnSp>
        <p:nvCxnSpPr>
          <p:cNvPr id="308" name="Google Shape;308;p27"/>
          <p:cNvCxnSpPr/>
          <p:nvPr/>
        </p:nvCxnSpPr>
        <p:spPr>
          <a:xfrm>
            <a:off x="8865704" y="1258187"/>
            <a:ext cx="2968487" cy="0"/>
          </a:xfrm>
          <a:prstGeom prst="straightConnector1">
            <a:avLst/>
          </a:prstGeom>
          <a:noFill/>
          <a:ln w="9525" cap="flat" cmpd="sng">
            <a:solidFill>
              <a:srgbClr val="C00000"/>
            </a:solidFill>
            <a:prstDash val="solid"/>
            <a:miter lim="800000"/>
            <a:headEnd type="none" w="sm" len="sm"/>
            <a:tailEnd type="none" w="sm" len="sm"/>
          </a:ln>
        </p:spPr>
      </p:cxnSp>
      <p:sp>
        <p:nvSpPr>
          <p:cNvPr id="309" name="Google Shape;309;p27"/>
          <p:cNvSpPr/>
          <p:nvPr/>
        </p:nvSpPr>
        <p:spPr>
          <a:xfrm>
            <a:off x="8435008" y="1258187"/>
            <a:ext cx="3829878"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400">
                <a:solidFill>
                  <a:srgbClr val="00B050"/>
                </a:solidFill>
                <a:latin typeface="Bell MT"/>
                <a:ea typeface="Bell MT"/>
                <a:cs typeface="Bell MT"/>
                <a:sym typeface="Bell MT"/>
              </a:rPr>
              <a:t>Asignatura Programación II</a:t>
            </a:r>
            <a:br>
              <a:rPr lang="es-ES" sz="1400">
                <a:solidFill>
                  <a:srgbClr val="00B050"/>
                </a:solidFill>
                <a:latin typeface="Bell MT"/>
                <a:ea typeface="Bell MT"/>
                <a:cs typeface="Bell MT"/>
                <a:sym typeface="Bell MT"/>
              </a:rPr>
            </a:br>
            <a:r>
              <a:rPr lang="es-ES" sz="1400">
                <a:solidFill>
                  <a:srgbClr val="00B050"/>
                </a:solidFill>
                <a:latin typeface="Bell MT"/>
                <a:ea typeface="Bell MT"/>
                <a:cs typeface="Bell MT"/>
                <a:sym typeface="Bell MT"/>
              </a:rPr>
              <a:t>Unidad 5: Arreglo</a:t>
            </a:r>
            <a:endParaRPr sz="1400">
              <a:solidFill>
                <a:srgbClr val="00B050"/>
              </a:solidFill>
              <a:latin typeface="Bell MT"/>
              <a:ea typeface="Bell MT"/>
              <a:cs typeface="Bell MT"/>
              <a:sym typeface="Bell MT"/>
            </a:endParaRPr>
          </a:p>
        </p:txBody>
      </p:sp>
      <p:sp>
        <p:nvSpPr>
          <p:cNvPr id="310" name="Google Shape;310;p27"/>
          <p:cNvSpPr txBox="1"/>
          <p:nvPr/>
        </p:nvSpPr>
        <p:spPr>
          <a:xfrm>
            <a:off x="506896" y="873969"/>
            <a:ext cx="612913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Bell MT"/>
                <a:ea typeface="Bell MT"/>
                <a:cs typeface="Bell MT"/>
                <a:sym typeface="Bell MT"/>
              </a:rPr>
              <a:t>Existen dos formas para realizar la declaración de los vectores en java</a:t>
            </a:r>
            <a:endParaRPr sz="2000">
              <a:solidFill>
                <a:schemeClr val="lt1"/>
              </a:solidFill>
              <a:latin typeface="Bell MT"/>
              <a:ea typeface="Bell MT"/>
              <a:cs typeface="Bell MT"/>
              <a:sym typeface="Bell MT"/>
            </a:endParaRPr>
          </a:p>
        </p:txBody>
      </p:sp>
      <p:sp>
        <p:nvSpPr>
          <p:cNvPr id="311" name="Google Shape;311;p27"/>
          <p:cNvSpPr txBox="1"/>
          <p:nvPr/>
        </p:nvSpPr>
        <p:spPr>
          <a:xfrm>
            <a:off x="2521226" y="1174050"/>
            <a:ext cx="612913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b="1">
                <a:solidFill>
                  <a:schemeClr val="lt1"/>
                </a:solidFill>
                <a:latin typeface="Bell MT"/>
                <a:ea typeface="Bell MT"/>
                <a:cs typeface="Bell MT"/>
                <a:sym typeface="Bell MT"/>
              </a:rPr>
              <a:t>2. Forma</a:t>
            </a:r>
            <a:endParaRPr sz="2000" b="1">
              <a:solidFill>
                <a:schemeClr val="lt1"/>
              </a:solidFill>
              <a:latin typeface="Bell MT"/>
              <a:ea typeface="Bell MT"/>
              <a:cs typeface="Bell MT"/>
              <a:sym typeface="Bell MT"/>
            </a:endParaRPr>
          </a:p>
        </p:txBody>
      </p:sp>
      <p:pic>
        <p:nvPicPr>
          <p:cNvPr id="312" name="Google Shape;312;p27"/>
          <p:cNvPicPr preferRelativeResize="0"/>
          <p:nvPr/>
        </p:nvPicPr>
        <p:blipFill rotWithShape="1">
          <a:blip r:embed="rId3">
            <a:alphaModFix/>
          </a:blip>
          <a:srcRect l="32392" t="19888" r="27281" b="30232"/>
          <a:stretch/>
        </p:blipFill>
        <p:spPr>
          <a:xfrm>
            <a:off x="506896" y="1581855"/>
            <a:ext cx="7041874" cy="4897042"/>
          </a:xfrm>
          <a:prstGeom prst="rect">
            <a:avLst/>
          </a:prstGeom>
          <a:noFill/>
          <a:ln>
            <a:noFill/>
          </a:ln>
          <a:effectLst>
            <a:outerShdw blurRad="190500" algn="tl" rotWithShape="0">
              <a:srgbClr val="000000">
                <a:alpha val="69803"/>
              </a:srgbClr>
            </a:outerShdw>
          </a:effectLst>
        </p:spPr>
      </p:pic>
      <p:pic>
        <p:nvPicPr>
          <p:cNvPr id="313" name="Google Shape;313;p27"/>
          <p:cNvPicPr preferRelativeResize="0"/>
          <p:nvPr/>
        </p:nvPicPr>
        <p:blipFill rotWithShape="1">
          <a:blip r:embed="rId4">
            <a:alphaModFix/>
          </a:blip>
          <a:srcRect l="2962" t="72281" r="84347" b="10512"/>
          <a:stretch/>
        </p:blipFill>
        <p:spPr>
          <a:xfrm>
            <a:off x="7800561" y="1865544"/>
            <a:ext cx="2589143" cy="1973738"/>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8"/>
          <p:cNvSpPr/>
          <p:nvPr/>
        </p:nvSpPr>
        <p:spPr>
          <a:xfrm>
            <a:off x="361122" y="297078"/>
            <a:ext cx="764004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a:solidFill>
                  <a:srgbClr val="C00000"/>
                </a:solidFill>
                <a:latin typeface="Corben"/>
                <a:ea typeface="Corben"/>
                <a:cs typeface="Corben"/>
                <a:sym typeface="Corben"/>
              </a:rPr>
              <a:t>¿Qué es un vector en programación?</a:t>
            </a:r>
            <a:endParaRPr/>
          </a:p>
        </p:txBody>
      </p:sp>
      <p:cxnSp>
        <p:nvCxnSpPr>
          <p:cNvPr id="319" name="Google Shape;319;p28"/>
          <p:cNvCxnSpPr/>
          <p:nvPr/>
        </p:nvCxnSpPr>
        <p:spPr>
          <a:xfrm>
            <a:off x="8865704" y="1258187"/>
            <a:ext cx="2968487" cy="0"/>
          </a:xfrm>
          <a:prstGeom prst="straightConnector1">
            <a:avLst/>
          </a:prstGeom>
          <a:noFill/>
          <a:ln w="9525" cap="flat" cmpd="sng">
            <a:solidFill>
              <a:srgbClr val="C00000"/>
            </a:solidFill>
            <a:prstDash val="solid"/>
            <a:miter lim="800000"/>
            <a:headEnd type="none" w="sm" len="sm"/>
            <a:tailEnd type="none" w="sm" len="sm"/>
          </a:ln>
        </p:spPr>
      </p:cxnSp>
      <p:sp>
        <p:nvSpPr>
          <p:cNvPr id="320" name="Google Shape;320;p28"/>
          <p:cNvSpPr/>
          <p:nvPr/>
        </p:nvSpPr>
        <p:spPr>
          <a:xfrm>
            <a:off x="8435008" y="1258187"/>
            <a:ext cx="3829878"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400">
                <a:solidFill>
                  <a:srgbClr val="00B050"/>
                </a:solidFill>
                <a:latin typeface="Bell MT"/>
                <a:ea typeface="Bell MT"/>
                <a:cs typeface="Bell MT"/>
                <a:sym typeface="Bell MT"/>
              </a:rPr>
              <a:t>Asignatura Programación II</a:t>
            </a:r>
            <a:br>
              <a:rPr lang="es-ES" sz="1400">
                <a:solidFill>
                  <a:srgbClr val="00B050"/>
                </a:solidFill>
                <a:latin typeface="Bell MT"/>
                <a:ea typeface="Bell MT"/>
                <a:cs typeface="Bell MT"/>
                <a:sym typeface="Bell MT"/>
              </a:rPr>
            </a:br>
            <a:r>
              <a:rPr lang="es-ES" sz="1400">
                <a:solidFill>
                  <a:srgbClr val="00B050"/>
                </a:solidFill>
                <a:latin typeface="Bell MT"/>
                <a:ea typeface="Bell MT"/>
                <a:cs typeface="Bell MT"/>
                <a:sym typeface="Bell MT"/>
              </a:rPr>
              <a:t>Unidad 5: Arreglo</a:t>
            </a:r>
            <a:endParaRPr sz="1400">
              <a:solidFill>
                <a:srgbClr val="00B050"/>
              </a:solidFill>
              <a:latin typeface="Bell MT"/>
              <a:ea typeface="Bell MT"/>
              <a:cs typeface="Bell MT"/>
              <a:sym typeface="Bell MT"/>
            </a:endParaRPr>
          </a:p>
        </p:txBody>
      </p:sp>
      <p:sp>
        <p:nvSpPr>
          <p:cNvPr id="321" name="Google Shape;321;p28"/>
          <p:cNvSpPr txBox="1"/>
          <p:nvPr/>
        </p:nvSpPr>
        <p:spPr>
          <a:xfrm>
            <a:off x="506896" y="873969"/>
            <a:ext cx="612913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Bell MT"/>
                <a:ea typeface="Bell MT"/>
                <a:cs typeface="Bell MT"/>
                <a:sym typeface="Bell MT"/>
              </a:rPr>
              <a:t>Existen dos formas para realizar la declaración de los vectores en java</a:t>
            </a:r>
            <a:endParaRPr sz="2000">
              <a:solidFill>
                <a:schemeClr val="lt1"/>
              </a:solidFill>
              <a:latin typeface="Bell MT"/>
              <a:ea typeface="Bell MT"/>
              <a:cs typeface="Bell MT"/>
              <a:sym typeface="Bell MT"/>
            </a:endParaRPr>
          </a:p>
        </p:txBody>
      </p:sp>
      <p:sp>
        <p:nvSpPr>
          <p:cNvPr id="322" name="Google Shape;322;p28"/>
          <p:cNvSpPr txBox="1"/>
          <p:nvPr/>
        </p:nvSpPr>
        <p:spPr>
          <a:xfrm>
            <a:off x="2521226" y="1174050"/>
            <a:ext cx="612913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b="1">
                <a:solidFill>
                  <a:schemeClr val="lt1"/>
                </a:solidFill>
                <a:latin typeface="Bell MT"/>
                <a:ea typeface="Bell MT"/>
                <a:cs typeface="Bell MT"/>
                <a:sym typeface="Bell MT"/>
              </a:rPr>
              <a:t>2. Forma</a:t>
            </a:r>
            <a:endParaRPr sz="2000" b="1">
              <a:solidFill>
                <a:schemeClr val="lt1"/>
              </a:solidFill>
              <a:latin typeface="Bell MT"/>
              <a:ea typeface="Bell MT"/>
              <a:cs typeface="Bell MT"/>
              <a:sym typeface="Bell MT"/>
            </a:endParaRPr>
          </a:p>
        </p:txBody>
      </p:sp>
      <p:pic>
        <p:nvPicPr>
          <p:cNvPr id="323" name="Google Shape;323;p28"/>
          <p:cNvPicPr preferRelativeResize="0"/>
          <p:nvPr/>
        </p:nvPicPr>
        <p:blipFill rotWithShape="1">
          <a:blip r:embed="rId3">
            <a:alphaModFix/>
          </a:blip>
          <a:srcRect l="2962" t="72281" r="84347" b="10512"/>
          <a:stretch/>
        </p:blipFill>
        <p:spPr>
          <a:xfrm>
            <a:off x="9393056" y="2040246"/>
            <a:ext cx="2399786" cy="1829389"/>
          </a:xfrm>
          <a:prstGeom prst="rect">
            <a:avLst/>
          </a:prstGeom>
          <a:noFill/>
          <a:ln>
            <a:noFill/>
          </a:ln>
          <a:effectLst>
            <a:outerShdw blurRad="190500" algn="tl" rotWithShape="0">
              <a:srgbClr val="000000">
                <a:alpha val="69803"/>
              </a:srgbClr>
            </a:outerShdw>
          </a:effectLst>
        </p:spPr>
      </p:pic>
      <p:pic>
        <p:nvPicPr>
          <p:cNvPr id="324" name="Google Shape;324;p28"/>
          <p:cNvPicPr preferRelativeResize="0"/>
          <p:nvPr/>
        </p:nvPicPr>
        <p:blipFill rotWithShape="1">
          <a:blip r:embed="rId4">
            <a:alphaModFix/>
          </a:blip>
          <a:srcRect l="32609" t="19888" r="19022" b="32359"/>
          <a:stretch/>
        </p:blipFill>
        <p:spPr>
          <a:xfrm>
            <a:off x="506896" y="1574160"/>
            <a:ext cx="8663608" cy="4808787"/>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29"/>
          <p:cNvSpPr/>
          <p:nvPr/>
        </p:nvSpPr>
        <p:spPr>
          <a:xfrm>
            <a:off x="361122" y="297078"/>
            <a:ext cx="764004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a:solidFill>
                  <a:srgbClr val="C00000"/>
                </a:solidFill>
                <a:latin typeface="Corben"/>
                <a:ea typeface="Corben"/>
                <a:cs typeface="Corben"/>
                <a:sym typeface="Corben"/>
              </a:rPr>
              <a:t>¿Qué es un vector en programación?</a:t>
            </a:r>
            <a:endParaRPr/>
          </a:p>
        </p:txBody>
      </p:sp>
      <p:cxnSp>
        <p:nvCxnSpPr>
          <p:cNvPr id="330" name="Google Shape;330;p29"/>
          <p:cNvCxnSpPr/>
          <p:nvPr/>
        </p:nvCxnSpPr>
        <p:spPr>
          <a:xfrm>
            <a:off x="8865704" y="1258187"/>
            <a:ext cx="2968487" cy="0"/>
          </a:xfrm>
          <a:prstGeom prst="straightConnector1">
            <a:avLst/>
          </a:prstGeom>
          <a:noFill/>
          <a:ln w="9525" cap="flat" cmpd="sng">
            <a:solidFill>
              <a:srgbClr val="C00000"/>
            </a:solidFill>
            <a:prstDash val="solid"/>
            <a:miter lim="800000"/>
            <a:headEnd type="none" w="sm" len="sm"/>
            <a:tailEnd type="none" w="sm" len="sm"/>
          </a:ln>
        </p:spPr>
      </p:cxnSp>
      <p:sp>
        <p:nvSpPr>
          <p:cNvPr id="331" name="Google Shape;331;p29"/>
          <p:cNvSpPr/>
          <p:nvPr/>
        </p:nvSpPr>
        <p:spPr>
          <a:xfrm>
            <a:off x="8435008" y="1258187"/>
            <a:ext cx="3829878"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400">
                <a:solidFill>
                  <a:srgbClr val="00B050"/>
                </a:solidFill>
                <a:latin typeface="Bell MT"/>
                <a:ea typeface="Bell MT"/>
                <a:cs typeface="Bell MT"/>
                <a:sym typeface="Bell MT"/>
              </a:rPr>
              <a:t>Asignatura Programación II</a:t>
            </a:r>
            <a:br>
              <a:rPr lang="es-ES" sz="1400">
                <a:solidFill>
                  <a:srgbClr val="00B050"/>
                </a:solidFill>
                <a:latin typeface="Bell MT"/>
                <a:ea typeface="Bell MT"/>
                <a:cs typeface="Bell MT"/>
                <a:sym typeface="Bell MT"/>
              </a:rPr>
            </a:br>
            <a:r>
              <a:rPr lang="es-ES" sz="1400">
                <a:solidFill>
                  <a:srgbClr val="00B050"/>
                </a:solidFill>
                <a:latin typeface="Bell MT"/>
                <a:ea typeface="Bell MT"/>
                <a:cs typeface="Bell MT"/>
                <a:sym typeface="Bell MT"/>
              </a:rPr>
              <a:t>Unidad 5: Arreglo</a:t>
            </a:r>
            <a:endParaRPr sz="1400">
              <a:solidFill>
                <a:srgbClr val="00B050"/>
              </a:solidFill>
              <a:latin typeface="Bell MT"/>
              <a:ea typeface="Bell MT"/>
              <a:cs typeface="Bell MT"/>
              <a:sym typeface="Bell MT"/>
            </a:endParaRPr>
          </a:p>
        </p:txBody>
      </p:sp>
      <p:sp>
        <p:nvSpPr>
          <p:cNvPr id="332" name="Google Shape;332;p29"/>
          <p:cNvSpPr txBox="1"/>
          <p:nvPr/>
        </p:nvSpPr>
        <p:spPr>
          <a:xfrm>
            <a:off x="506896" y="873969"/>
            <a:ext cx="612913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Bell MT"/>
                <a:ea typeface="Bell MT"/>
                <a:cs typeface="Bell MT"/>
                <a:sym typeface="Bell MT"/>
              </a:rPr>
              <a:t>Existen dos formas para realizar la declaración de los vectores en java</a:t>
            </a:r>
            <a:endParaRPr sz="2000">
              <a:solidFill>
                <a:schemeClr val="lt1"/>
              </a:solidFill>
              <a:latin typeface="Bell MT"/>
              <a:ea typeface="Bell MT"/>
              <a:cs typeface="Bell MT"/>
              <a:sym typeface="Bell MT"/>
            </a:endParaRPr>
          </a:p>
        </p:txBody>
      </p:sp>
      <p:sp>
        <p:nvSpPr>
          <p:cNvPr id="333" name="Google Shape;333;p29"/>
          <p:cNvSpPr txBox="1"/>
          <p:nvPr/>
        </p:nvSpPr>
        <p:spPr>
          <a:xfrm>
            <a:off x="2521226" y="1174050"/>
            <a:ext cx="612913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b="1">
                <a:solidFill>
                  <a:schemeClr val="lt1"/>
                </a:solidFill>
                <a:latin typeface="Bell MT"/>
                <a:ea typeface="Bell MT"/>
                <a:cs typeface="Bell MT"/>
                <a:sym typeface="Bell MT"/>
              </a:rPr>
              <a:t>2. Forma</a:t>
            </a:r>
            <a:endParaRPr sz="2000" b="1">
              <a:solidFill>
                <a:schemeClr val="lt1"/>
              </a:solidFill>
              <a:latin typeface="Bell MT"/>
              <a:ea typeface="Bell MT"/>
              <a:cs typeface="Bell MT"/>
              <a:sym typeface="Bell MT"/>
            </a:endParaRPr>
          </a:p>
        </p:txBody>
      </p:sp>
      <p:pic>
        <p:nvPicPr>
          <p:cNvPr id="334" name="Google Shape;334;p29"/>
          <p:cNvPicPr preferRelativeResize="0"/>
          <p:nvPr/>
        </p:nvPicPr>
        <p:blipFill rotWithShape="1">
          <a:blip r:embed="rId3">
            <a:alphaModFix/>
          </a:blip>
          <a:srcRect l="32717" t="18331" r="19021" b="33130"/>
          <a:stretch/>
        </p:blipFill>
        <p:spPr>
          <a:xfrm>
            <a:off x="399158" y="1574160"/>
            <a:ext cx="8592688" cy="4858701"/>
          </a:xfrm>
          <a:prstGeom prst="rect">
            <a:avLst/>
          </a:prstGeom>
          <a:noFill/>
          <a:ln>
            <a:noFill/>
          </a:ln>
          <a:effectLst>
            <a:outerShdw blurRad="190500" algn="tl" rotWithShape="0">
              <a:srgbClr val="000000">
                <a:alpha val="69803"/>
              </a:srgbClr>
            </a:outerShdw>
          </a:effectLst>
        </p:spPr>
      </p:pic>
      <p:pic>
        <p:nvPicPr>
          <p:cNvPr id="335" name="Google Shape;335;p29"/>
          <p:cNvPicPr preferRelativeResize="0"/>
          <p:nvPr/>
        </p:nvPicPr>
        <p:blipFill rotWithShape="1">
          <a:blip r:embed="rId4">
            <a:alphaModFix/>
          </a:blip>
          <a:srcRect l="2962" t="74159" r="85715" b="10512"/>
          <a:stretch/>
        </p:blipFill>
        <p:spPr>
          <a:xfrm>
            <a:off x="8865704" y="1342325"/>
            <a:ext cx="2863412" cy="2179285"/>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3"/>
          <p:cNvSpPr/>
          <p:nvPr/>
        </p:nvSpPr>
        <p:spPr>
          <a:xfrm>
            <a:off x="410816" y="1583535"/>
            <a:ext cx="6096000" cy="230832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600" b="0" i="0" u="none" strike="noStrike" cap="none">
                <a:solidFill>
                  <a:schemeClr val="lt1"/>
                </a:solidFill>
                <a:latin typeface="Arial"/>
                <a:ea typeface="Arial"/>
                <a:cs typeface="Arial"/>
                <a:sym typeface="Arial"/>
              </a:rPr>
              <a:t>En Java, un arreglo (array) es una estructura de datos que permite almacenar múltiples valores del mismo tipo bajo un solo nombre. Los elementos en un arreglo están indexados, lo que significa que cada elemento tiene una posición única dentro del arreglo que se puede acceder utilizando un número entero llamado índice.</a:t>
            </a:r>
            <a:endParaRPr/>
          </a:p>
          <a:p>
            <a:pPr marL="0" marR="0" lvl="0" indent="0" algn="just" rtl="0">
              <a:spcBef>
                <a:spcPts val="0"/>
              </a:spcBef>
              <a:spcAft>
                <a:spcPts val="0"/>
              </a:spcAft>
              <a:buNone/>
            </a:pPr>
            <a:endParaRPr sz="1600" b="0" i="0" u="none" strike="noStrike" cap="none">
              <a:solidFill>
                <a:schemeClr val="lt1"/>
              </a:solidFill>
              <a:latin typeface="Arial"/>
              <a:ea typeface="Arial"/>
              <a:cs typeface="Arial"/>
              <a:sym typeface="Arial"/>
            </a:endParaRPr>
          </a:p>
          <a:p>
            <a:pPr marL="0" marR="0" lvl="0" indent="0" algn="just" rtl="0">
              <a:spcBef>
                <a:spcPts val="0"/>
              </a:spcBef>
              <a:spcAft>
                <a:spcPts val="0"/>
              </a:spcAft>
              <a:buNone/>
            </a:pPr>
            <a:r>
              <a:rPr lang="es-ES" sz="1600" b="0" i="0" u="none" strike="noStrike" cap="none">
                <a:solidFill>
                  <a:schemeClr val="lt1"/>
                </a:solidFill>
                <a:latin typeface="Arial"/>
                <a:ea typeface="Arial"/>
                <a:cs typeface="Arial"/>
                <a:sym typeface="Arial"/>
              </a:rPr>
              <a:t>Los arreglos en Java tienen una longitud fija después de ser inicializados, lo que significa que no pueden cambiar su tamaño.</a:t>
            </a:r>
            <a:endParaRPr sz="1600" b="0" i="0" u="none" strike="noStrike" cap="none">
              <a:solidFill>
                <a:schemeClr val="lt1"/>
              </a:solidFill>
              <a:latin typeface="Arial"/>
              <a:ea typeface="Arial"/>
              <a:cs typeface="Arial"/>
              <a:sym typeface="Arial"/>
            </a:endParaRPr>
          </a:p>
        </p:txBody>
      </p:sp>
      <p:sp>
        <p:nvSpPr>
          <p:cNvPr id="114" name="Google Shape;114;p3"/>
          <p:cNvSpPr/>
          <p:nvPr/>
        </p:nvSpPr>
        <p:spPr>
          <a:xfrm>
            <a:off x="556591" y="568233"/>
            <a:ext cx="1813317"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0" i="0" u="none" strike="noStrike" cap="none">
                <a:solidFill>
                  <a:srgbClr val="C00000"/>
                </a:solidFill>
                <a:latin typeface="Corben"/>
                <a:ea typeface="Corben"/>
                <a:cs typeface="Corben"/>
                <a:sym typeface="Corben"/>
              </a:rPr>
              <a:t>Arreglo</a:t>
            </a:r>
            <a:endParaRPr/>
          </a:p>
        </p:txBody>
      </p:sp>
      <p:cxnSp>
        <p:nvCxnSpPr>
          <p:cNvPr id="115" name="Google Shape;115;p3"/>
          <p:cNvCxnSpPr/>
          <p:nvPr/>
        </p:nvCxnSpPr>
        <p:spPr>
          <a:xfrm>
            <a:off x="8865704" y="1258187"/>
            <a:ext cx="2968487" cy="0"/>
          </a:xfrm>
          <a:prstGeom prst="straightConnector1">
            <a:avLst/>
          </a:prstGeom>
          <a:noFill/>
          <a:ln w="9525" cap="flat" cmpd="sng">
            <a:solidFill>
              <a:srgbClr val="C00000"/>
            </a:solidFill>
            <a:prstDash val="solid"/>
            <a:miter lim="800000"/>
            <a:headEnd type="none" w="sm" len="sm"/>
            <a:tailEnd type="none" w="sm" len="sm"/>
          </a:ln>
        </p:spPr>
      </p:cxnSp>
      <p:sp>
        <p:nvSpPr>
          <p:cNvPr id="116" name="Google Shape;116;p3"/>
          <p:cNvSpPr/>
          <p:nvPr/>
        </p:nvSpPr>
        <p:spPr>
          <a:xfrm>
            <a:off x="8435008" y="1258187"/>
            <a:ext cx="3829878"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400">
                <a:solidFill>
                  <a:srgbClr val="00B050"/>
                </a:solidFill>
                <a:latin typeface="Bell MT"/>
                <a:ea typeface="Bell MT"/>
                <a:cs typeface="Bell MT"/>
                <a:sym typeface="Bell MT"/>
              </a:rPr>
              <a:t>Asignatura Programación II</a:t>
            </a:r>
            <a:br>
              <a:rPr lang="es-ES" sz="1400">
                <a:solidFill>
                  <a:srgbClr val="00B050"/>
                </a:solidFill>
                <a:latin typeface="Bell MT"/>
                <a:ea typeface="Bell MT"/>
                <a:cs typeface="Bell MT"/>
                <a:sym typeface="Bell MT"/>
              </a:rPr>
            </a:br>
            <a:r>
              <a:rPr lang="es-ES" sz="1400">
                <a:solidFill>
                  <a:srgbClr val="00B050"/>
                </a:solidFill>
                <a:latin typeface="Bell MT"/>
                <a:ea typeface="Bell MT"/>
                <a:cs typeface="Bell MT"/>
                <a:sym typeface="Bell MT"/>
              </a:rPr>
              <a:t>Unidad 5: Arreglo</a:t>
            </a:r>
            <a:endParaRPr sz="1400">
              <a:solidFill>
                <a:srgbClr val="00B050"/>
              </a:solidFill>
              <a:latin typeface="Bell MT"/>
              <a:ea typeface="Bell MT"/>
              <a:cs typeface="Bell MT"/>
              <a:sym typeface="Bell MT"/>
            </a:endParaRPr>
          </a:p>
        </p:txBody>
      </p:sp>
      <p:pic>
        <p:nvPicPr>
          <p:cNvPr id="117" name="Google Shape;117;p3"/>
          <p:cNvPicPr preferRelativeResize="0"/>
          <p:nvPr/>
        </p:nvPicPr>
        <p:blipFill rotWithShape="1">
          <a:blip r:embed="rId3">
            <a:alphaModFix/>
          </a:blip>
          <a:srcRect/>
          <a:stretch/>
        </p:blipFill>
        <p:spPr>
          <a:xfrm>
            <a:off x="6710362" y="1888227"/>
            <a:ext cx="4851684" cy="2723530"/>
          </a:xfrm>
          <a:prstGeom prst="round2DiagRect">
            <a:avLst>
              <a:gd name="adj1" fmla="val 16667"/>
              <a:gd name="adj2" fmla="val 0"/>
            </a:avLst>
          </a:prstGeom>
          <a:noFill/>
          <a:ln w="88900" cap="sq" cmpd="sng">
            <a:solidFill>
              <a:srgbClr val="FFFFFF"/>
            </a:solidFill>
            <a:prstDash val="solid"/>
            <a:miter lim="800000"/>
            <a:headEnd type="none" w="sm" len="sm"/>
            <a:tailEnd type="none" w="sm" len="sm"/>
          </a:ln>
          <a:effectLst>
            <a:outerShdw blurRad="254000" algn="tl" rotWithShape="0">
              <a:srgbClr val="000000">
                <a:alpha val="42745"/>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0"/>
          <p:cNvSpPr txBox="1">
            <a:spLocks noGrp="1"/>
          </p:cNvSpPr>
          <p:nvPr>
            <p:ph type="title"/>
          </p:nvPr>
        </p:nvSpPr>
        <p:spPr>
          <a:xfrm>
            <a:off x="964621" y="1435389"/>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Bell MT"/>
              <a:buNone/>
            </a:pPr>
            <a:endParaRPr/>
          </a:p>
        </p:txBody>
      </p:sp>
      <p:sp>
        <p:nvSpPr>
          <p:cNvPr id="341" name="Google Shape;341;p30"/>
          <p:cNvSpPr txBox="1">
            <a:spLocks noGrp="1"/>
          </p:cNvSpPr>
          <p:nvPr>
            <p:ph type="body" idx="1"/>
          </p:nvPr>
        </p:nvSpPr>
        <p:spPr>
          <a:xfrm>
            <a:off x="711779" y="2760952"/>
            <a:ext cx="6715646" cy="3287685"/>
          </a:xfrm>
          <a:prstGeom prst="rect">
            <a:avLst/>
          </a:prstGeom>
          <a:noFill/>
          <a:ln>
            <a:noFill/>
          </a:ln>
        </p:spPr>
        <p:txBody>
          <a:bodyPr spcFirstLastPara="1" wrap="square" lIns="91425" tIns="45700" rIns="91425" bIns="45700" anchor="t" anchorCtr="0">
            <a:normAutofit fontScale="40000" lnSpcReduction="20000"/>
          </a:bodyPr>
          <a:lstStyle/>
          <a:p>
            <a:pPr marL="228600" lvl="0" indent="-228600" algn="l" rtl="0">
              <a:lnSpc>
                <a:spcPct val="90000"/>
              </a:lnSpc>
              <a:spcBef>
                <a:spcPts val="0"/>
              </a:spcBef>
              <a:spcAft>
                <a:spcPts val="0"/>
              </a:spcAft>
              <a:buClr>
                <a:schemeClr val="dk1"/>
              </a:buClr>
              <a:buSzPct val="100000"/>
              <a:buChar char="•"/>
            </a:pPr>
            <a:r>
              <a:rPr lang="es-ES" sz="3400" b="1"/>
              <a:t>// for tradicional</a:t>
            </a:r>
            <a:endParaRPr/>
          </a:p>
          <a:p>
            <a:pPr marL="228600" lvl="0" indent="-228600" algn="l" rtl="0">
              <a:lnSpc>
                <a:spcPct val="90000"/>
              </a:lnSpc>
              <a:spcBef>
                <a:spcPts val="1000"/>
              </a:spcBef>
              <a:spcAft>
                <a:spcPts val="0"/>
              </a:spcAft>
              <a:buClr>
                <a:schemeClr val="dk1"/>
              </a:buClr>
              <a:buSzPct val="100000"/>
              <a:buChar char="•"/>
            </a:pPr>
            <a:r>
              <a:rPr lang="es-ES" sz="3400" b="1"/>
              <a:t>for (int i = 0; i &lt; numeros.length; i++) {</a:t>
            </a:r>
            <a:endParaRPr/>
          </a:p>
          <a:p>
            <a:pPr marL="228600" lvl="0" indent="-228600" algn="l" rtl="0">
              <a:lnSpc>
                <a:spcPct val="90000"/>
              </a:lnSpc>
              <a:spcBef>
                <a:spcPts val="1000"/>
              </a:spcBef>
              <a:spcAft>
                <a:spcPts val="0"/>
              </a:spcAft>
              <a:buClr>
                <a:schemeClr val="dk1"/>
              </a:buClr>
              <a:buSzPct val="100000"/>
              <a:buChar char="•"/>
            </a:pPr>
            <a:r>
              <a:rPr lang="es-ES" sz="3400" b="1"/>
              <a:t>    System.out.println("n[" + i + "] = " + numeros[i]);</a:t>
            </a:r>
            <a:endParaRPr/>
          </a:p>
          <a:p>
            <a:pPr marL="228600" lvl="0" indent="-228600" algn="l" rtl="0">
              <a:lnSpc>
                <a:spcPct val="90000"/>
              </a:lnSpc>
              <a:spcBef>
                <a:spcPts val="1000"/>
              </a:spcBef>
              <a:spcAft>
                <a:spcPts val="0"/>
              </a:spcAft>
              <a:buClr>
                <a:schemeClr val="dk1"/>
              </a:buClr>
              <a:buSzPct val="100000"/>
              <a:buChar char="•"/>
            </a:pPr>
            <a:r>
              <a:rPr lang="es-ES" sz="3400" b="1"/>
              <a:t>}</a:t>
            </a:r>
            <a:endParaRPr/>
          </a:p>
          <a:p>
            <a:pPr marL="228600" lvl="0" indent="-142240" algn="l" rtl="0">
              <a:lnSpc>
                <a:spcPct val="90000"/>
              </a:lnSpc>
              <a:spcBef>
                <a:spcPts val="1000"/>
              </a:spcBef>
              <a:spcAft>
                <a:spcPts val="0"/>
              </a:spcAft>
              <a:buClr>
                <a:schemeClr val="dk1"/>
              </a:buClr>
              <a:buSzPct val="100000"/>
              <a:buNone/>
            </a:pPr>
            <a:endParaRPr sz="3400" b="1"/>
          </a:p>
          <a:p>
            <a:pPr marL="228600" lvl="0" indent="-228600" algn="l" rtl="0">
              <a:lnSpc>
                <a:spcPct val="90000"/>
              </a:lnSpc>
              <a:spcBef>
                <a:spcPts val="1000"/>
              </a:spcBef>
              <a:spcAft>
                <a:spcPts val="0"/>
              </a:spcAft>
              <a:buClr>
                <a:schemeClr val="dk1"/>
              </a:buClr>
              <a:buSzPct val="100000"/>
              <a:buChar char="•"/>
            </a:pPr>
            <a:r>
              <a:rPr lang="es-ES" sz="3400" b="1"/>
              <a:t>// for-each (Java 5+)</a:t>
            </a:r>
            <a:endParaRPr/>
          </a:p>
          <a:p>
            <a:pPr marL="228600" lvl="0" indent="-228600" algn="l" rtl="0">
              <a:lnSpc>
                <a:spcPct val="90000"/>
              </a:lnSpc>
              <a:spcBef>
                <a:spcPts val="1000"/>
              </a:spcBef>
              <a:spcAft>
                <a:spcPts val="0"/>
              </a:spcAft>
              <a:buClr>
                <a:schemeClr val="dk1"/>
              </a:buClr>
              <a:buSzPct val="100000"/>
              <a:buChar char="•"/>
            </a:pPr>
            <a:r>
              <a:rPr lang="es-ES" sz="3400" b="1"/>
              <a:t>for (int n : otros) {</a:t>
            </a:r>
            <a:endParaRPr/>
          </a:p>
          <a:p>
            <a:pPr marL="228600" lvl="0" indent="-228600" algn="l" rtl="0">
              <a:lnSpc>
                <a:spcPct val="90000"/>
              </a:lnSpc>
              <a:spcBef>
                <a:spcPts val="1000"/>
              </a:spcBef>
              <a:spcAft>
                <a:spcPts val="0"/>
              </a:spcAft>
              <a:buClr>
                <a:schemeClr val="dk1"/>
              </a:buClr>
              <a:buSzPct val="100000"/>
              <a:buChar char="•"/>
            </a:pPr>
            <a:r>
              <a:rPr lang="es-ES" sz="3400" b="1"/>
              <a:t>    System.out.println(n);</a:t>
            </a:r>
            <a:endParaRPr/>
          </a:p>
          <a:p>
            <a:pPr marL="228600" lvl="0" indent="-228600" algn="l" rtl="0">
              <a:lnSpc>
                <a:spcPct val="90000"/>
              </a:lnSpc>
              <a:spcBef>
                <a:spcPts val="1000"/>
              </a:spcBef>
              <a:spcAft>
                <a:spcPts val="0"/>
              </a:spcAft>
              <a:buClr>
                <a:schemeClr val="dk1"/>
              </a:buClr>
              <a:buSzPct val="100000"/>
              <a:buChar char="•"/>
            </a:pPr>
            <a:r>
              <a:rPr lang="es-ES" sz="3400" b="1"/>
              <a:t>}</a:t>
            </a:r>
            <a:endParaRPr/>
          </a:p>
          <a:p>
            <a:pPr marL="228600" lvl="0" indent="-142240" algn="l" rtl="0">
              <a:lnSpc>
                <a:spcPct val="90000"/>
              </a:lnSpc>
              <a:spcBef>
                <a:spcPts val="1000"/>
              </a:spcBef>
              <a:spcAft>
                <a:spcPts val="0"/>
              </a:spcAft>
              <a:buClr>
                <a:schemeClr val="dk1"/>
              </a:buClr>
              <a:buSzPct val="100000"/>
              <a:buNone/>
            </a:pPr>
            <a:endParaRPr sz="3400" b="1"/>
          </a:p>
          <a:p>
            <a:pPr marL="228600" lvl="0" indent="-228600" algn="l" rtl="0">
              <a:lnSpc>
                <a:spcPct val="90000"/>
              </a:lnSpc>
              <a:spcBef>
                <a:spcPts val="1000"/>
              </a:spcBef>
              <a:spcAft>
                <a:spcPts val="0"/>
              </a:spcAft>
              <a:buClr>
                <a:schemeClr val="dk1"/>
              </a:buClr>
              <a:buSzPct val="100000"/>
              <a:buChar char="•"/>
            </a:pPr>
            <a:r>
              <a:rPr lang="es-ES" sz="3400" b="1"/>
              <a:t>// Con Streams (Java 8+)</a:t>
            </a:r>
            <a:endParaRPr/>
          </a:p>
          <a:p>
            <a:pPr marL="228600" lvl="0" indent="-228600" algn="l" rtl="0">
              <a:lnSpc>
                <a:spcPct val="90000"/>
              </a:lnSpc>
              <a:spcBef>
                <a:spcPts val="1000"/>
              </a:spcBef>
              <a:spcAft>
                <a:spcPts val="0"/>
              </a:spcAft>
              <a:buClr>
                <a:schemeClr val="dk1"/>
              </a:buClr>
              <a:buSzPct val="100000"/>
              <a:buChar char="•"/>
            </a:pPr>
            <a:r>
              <a:rPr lang="es-ES" sz="3400" b="1"/>
              <a:t>Arrays.stream(otros).filter(n -&gt; n % 2 == 0).forEach(System.out::println);</a:t>
            </a:r>
            <a:endParaRPr/>
          </a:p>
          <a:p>
            <a:pPr marL="228600" lvl="0" indent="-157480" algn="l" rtl="0">
              <a:lnSpc>
                <a:spcPct val="90000"/>
              </a:lnSpc>
              <a:spcBef>
                <a:spcPts val="1000"/>
              </a:spcBef>
              <a:spcAft>
                <a:spcPts val="0"/>
              </a:spcAft>
              <a:buClr>
                <a:schemeClr val="dk1"/>
              </a:buClr>
              <a:buSzPct val="100000"/>
              <a:buNone/>
            </a:pPr>
            <a:endParaRPr/>
          </a:p>
        </p:txBody>
      </p:sp>
      <p:sp>
        <p:nvSpPr>
          <p:cNvPr id="342" name="Google Shape;342;p30"/>
          <p:cNvSpPr txBox="1"/>
          <p:nvPr/>
        </p:nvSpPr>
        <p:spPr>
          <a:xfrm>
            <a:off x="6483668" y="2970847"/>
            <a:ext cx="6109334"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b="1">
                <a:solidFill>
                  <a:schemeClr val="dk1"/>
                </a:solidFill>
                <a:latin typeface="Bell MT"/>
                <a:ea typeface="Bell MT"/>
                <a:cs typeface="Bell MT"/>
                <a:sym typeface="Bell MT"/>
              </a:rPr>
              <a:t>Otras utilidades útiles</a:t>
            </a:r>
            <a:endParaRPr sz="1800">
              <a:solidFill>
                <a:schemeClr val="dk1"/>
              </a:solidFill>
              <a:latin typeface="Bell MT"/>
              <a:ea typeface="Bell MT"/>
              <a:cs typeface="Bell MT"/>
              <a:sym typeface="Bell MT"/>
            </a:endParaRPr>
          </a:p>
          <a:p>
            <a:pPr marL="0" marR="0" lvl="0" indent="-114300" algn="l" rtl="0">
              <a:spcBef>
                <a:spcPts val="0"/>
              </a:spcBef>
              <a:spcAft>
                <a:spcPts val="0"/>
              </a:spcAft>
              <a:buClr>
                <a:schemeClr val="dk1"/>
              </a:buClr>
              <a:buSzPts val="1800"/>
              <a:buFont typeface="Arial"/>
              <a:buChar char="•"/>
            </a:pPr>
            <a:r>
              <a:rPr lang="es-ES" sz="1800">
                <a:solidFill>
                  <a:schemeClr val="dk1"/>
                </a:solidFill>
                <a:latin typeface="Bell MT"/>
                <a:ea typeface="Bell MT"/>
                <a:cs typeface="Bell MT"/>
                <a:sym typeface="Bell MT"/>
              </a:rPr>
              <a:t>Arrays.sort(arr);</a:t>
            </a:r>
            <a:endParaRPr/>
          </a:p>
          <a:p>
            <a:pPr marL="0" marR="0" lvl="0" indent="-114300" algn="l" rtl="0">
              <a:spcBef>
                <a:spcPts val="0"/>
              </a:spcBef>
              <a:spcAft>
                <a:spcPts val="0"/>
              </a:spcAft>
              <a:buClr>
                <a:schemeClr val="dk1"/>
              </a:buClr>
              <a:buSzPts val="1800"/>
              <a:buFont typeface="Arial"/>
              <a:buChar char="•"/>
            </a:pPr>
            <a:r>
              <a:rPr lang="es-ES" sz="1800">
                <a:solidFill>
                  <a:schemeClr val="dk1"/>
                </a:solidFill>
                <a:latin typeface="Bell MT"/>
                <a:ea typeface="Bell MT"/>
                <a:cs typeface="Bell MT"/>
                <a:sym typeface="Bell MT"/>
              </a:rPr>
              <a:t>int pos = Arrays.binarySearch(arr, valor);</a:t>
            </a:r>
            <a:endParaRPr/>
          </a:p>
          <a:p>
            <a:pPr marL="0" marR="0" lvl="0" indent="-114300" algn="l" rtl="0">
              <a:spcBef>
                <a:spcPts val="0"/>
              </a:spcBef>
              <a:spcAft>
                <a:spcPts val="0"/>
              </a:spcAft>
              <a:buClr>
                <a:schemeClr val="dk1"/>
              </a:buClr>
              <a:buSzPts val="1800"/>
              <a:buFont typeface="Arial"/>
              <a:buChar char="•"/>
            </a:pPr>
            <a:r>
              <a:rPr lang="es-ES" sz="1800">
                <a:solidFill>
                  <a:schemeClr val="dk1"/>
                </a:solidFill>
                <a:latin typeface="Bell MT"/>
                <a:ea typeface="Bell MT"/>
                <a:cs typeface="Bell MT"/>
                <a:sym typeface="Bell MT"/>
              </a:rPr>
              <a:t>int[] copia = Arrays.copyOf(arr, nuevoTamaño);</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g35696df5ac8_0_0"/>
          <p:cNvSpPr txBox="1">
            <a:spLocks noGrp="1"/>
          </p:cNvSpPr>
          <p:nvPr>
            <p:ph type="title"/>
          </p:nvPr>
        </p:nvSpPr>
        <p:spPr>
          <a:xfrm>
            <a:off x="964621" y="1435389"/>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endParaRPr/>
          </a:p>
        </p:txBody>
      </p:sp>
      <p:sp>
        <p:nvSpPr>
          <p:cNvPr id="349" name="Google Shape;349;g35696df5ac8_0_0"/>
          <p:cNvSpPr txBox="1">
            <a:spLocks noGrp="1"/>
          </p:cNvSpPr>
          <p:nvPr>
            <p:ph type="body" idx="1"/>
          </p:nvPr>
        </p:nvSpPr>
        <p:spPr>
          <a:xfrm>
            <a:off x="1091044" y="3044535"/>
            <a:ext cx="10262700" cy="31323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s-ES"/>
              <a:t>BubleSort</a:t>
            </a:r>
            <a:endParaRPr/>
          </a:p>
          <a:p>
            <a:pPr marL="0" lvl="0" indent="0" algn="l" rtl="0">
              <a:spcBef>
                <a:spcPts val="1000"/>
              </a:spcBef>
              <a:spcAft>
                <a:spcPts val="0"/>
              </a:spcAft>
              <a:buNone/>
            </a:pPr>
            <a:r>
              <a:rPr lang="es-ES"/>
              <a:t>SeleccionSort</a:t>
            </a:r>
            <a:endParaRPr/>
          </a:p>
          <a:p>
            <a:pPr marL="0" lvl="0" indent="0" algn="l" rtl="0">
              <a:spcBef>
                <a:spcPts val="1000"/>
              </a:spcBef>
              <a:spcAft>
                <a:spcPts val="0"/>
              </a:spcAft>
              <a:buNone/>
            </a:pPr>
            <a:r>
              <a:rPr lang="es-ES"/>
              <a:t>InsertionSort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241A83-F867-9390-BF3B-A09918C679FB}"/>
              </a:ext>
            </a:extLst>
          </p:cNvPr>
          <p:cNvSpPr>
            <a:spLocks noGrp="1"/>
          </p:cNvSpPr>
          <p:nvPr>
            <p:ph type="title"/>
          </p:nvPr>
        </p:nvSpPr>
        <p:spPr>
          <a:xfrm>
            <a:off x="-656915" y="350301"/>
            <a:ext cx="10515600" cy="1325563"/>
          </a:xfrm>
        </p:spPr>
        <p:txBody>
          <a:bodyPr/>
          <a:lstStyle/>
          <a:p>
            <a:r>
              <a:rPr lang="es-ES_tradnl" dirty="0"/>
              <a:t>Arreglos</a:t>
            </a:r>
          </a:p>
        </p:txBody>
      </p:sp>
      <p:sp>
        <p:nvSpPr>
          <p:cNvPr id="3" name="Marcador de texto 2">
            <a:extLst>
              <a:ext uri="{FF2B5EF4-FFF2-40B4-BE49-F238E27FC236}">
                <a16:creationId xmlns:a16="http://schemas.microsoft.com/office/drawing/2014/main" id="{C129AAD1-09EA-2095-0049-16BF87609726}"/>
              </a:ext>
            </a:extLst>
          </p:cNvPr>
          <p:cNvSpPr>
            <a:spLocks noGrp="1"/>
          </p:cNvSpPr>
          <p:nvPr>
            <p:ph type="body" idx="1"/>
          </p:nvPr>
        </p:nvSpPr>
        <p:spPr>
          <a:xfrm>
            <a:off x="489136" y="1384787"/>
            <a:ext cx="10262755" cy="3132427"/>
          </a:xfrm>
        </p:spPr>
        <p:txBody>
          <a:bodyPr/>
          <a:lstStyle/>
          <a:p>
            <a:r>
              <a:rPr lang="es-CO" b="1" dirty="0"/>
              <a:t>Definición:</a:t>
            </a:r>
            <a:r>
              <a:rPr lang="es-CO" dirty="0"/>
              <a:t> Un arreglo en Java es una estructura que almacena varios elementos del mismo tipo bajo un único nombre y se accede por índice (empieza en 0).</a:t>
            </a:r>
            <a:endParaRPr lang="es-ES_tradnl" dirty="0"/>
          </a:p>
        </p:txBody>
      </p:sp>
      <p:sp>
        <p:nvSpPr>
          <p:cNvPr id="5" name="CuadroTexto 4">
            <a:extLst>
              <a:ext uri="{FF2B5EF4-FFF2-40B4-BE49-F238E27FC236}">
                <a16:creationId xmlns:a16="http://schemas.microsoft.com/office/drawing/2014/main" id="{6FAA2F78-F3D4-C6AD-8EF8-790023719BEC}"/>
              </a:ext>
            </a:extLst>
          </p:cNvPr>
          <p:cNvSpPr txBox="1"/>
          <p:nvPr/>
        </p:nvSpPr>
        <p:spPr>
          <a:xfrm>
            <a:off x="950976" y="2739551"/>
            <a:ext cx="9217152" cy="1384995"/>
          </a:xfrm>
          <a:prstGeom prst="rect">
            <a:avLst/>
          </a:prstGeom>
          <a:noFill/>
        </p:spPr>
        <p:txBody>
          <a:bodyPr wrap="square">
            <a:spAutoFit/>
          </a:bodyPr>
          <a:lstStyle/>
          <a:p>
            <a:r>
              <a:rPr lang="es-ES_tradnl" dirty="0" err="1"/>
              <a:t>public</a:t>
            </a:r>
            <a:r>
              <a:rPr lang="es-ES_tradnl" dirty="0"/>
              <a:t> </a:t>
            </a:r>
            <a:r>
              <a:rPr lang="es-ES_tradnl" dirty="0" err="1"/>
              <a:t>class</a:t>
            </a:r>
            <a:r>
              <a:rPr lang="es-ES_tradnl" dirty="0"/>
              <a:t> </a:t>
            </a:r>
            <a:r>
              <a:rPr lang="es-ES_tradnl" dirty="0" err="1"/>
              <a:t>EjemploArreglo</a:t>
            </a:r>
            <a:r>
              <a:rPr lang="es-ES_tradnl" dirty="0"/>
              <a:t> {</a:t>
            </a:r>
          </a:p>
          <a:p>
            <a:r>
              <a:rPr lang="es-ES_tradnl" dirty="0"/>
              <a:t>    </a:t>
            </a:r>
            <a:r>
              <a:rPr lang="es-ES_tradnl" dirty="0" err="1"/>
              <a:t>public</a:t>
            </a:r>
            <a:r>
              <a:rPr lang="es-ES_tradnl" dirty="0"/>
              <a:t> </a:t>
            </a:r>
            <a:r>
              <a:rPr lang="es-ES_tradnl" dirty="0" err="1"/>
              <a:t>static</a:t>
            </a:r>
            <a:r>
              <a:rPr lang="es-ES_tradnl" dirty="0"/>
              <a:t> </a:t>
            </a:r>
            <a:r>
              <a:rPr lang="es-ES_tradnl" dirty="0" err="1"/>
              <a:t>void</a:t>
            </a:r>
            <a:r>
              <a:rPr lang="es-ES_tradnl" dirty="0"/>
              <a:t> </a:t>
            </a:r>
            <a:r>
              <a:rPr lang="es-ES_tradnl" dirty="0" err="1"/>
              <a:t>main</a:t>
            </a:r>
            <a:r>
              <a:rPr lang="es-ES_tradnl" dirty="0"/>
              <a:t>(</a:t>
            </a:r>
            <a:r>
              <a:rPr lang="es-ES_tradnl" dirty="0" err="1"/>
              <a:t>String</a:t>
            </a:r>
            <a:r>
              <a:rPr lang="es-ES_tradnl" dirty="0"/>
              <a:t>[] </a:t>
            </a:r>
            <a:r>
              <a:rPr lang="es-ES_tradnl" dirty="0" err="1"/>
              <a:t>args</a:t>
            </a:r>
            <a:r>
              <a:rPr lang="es-ES_tradnl" dirty="0"/>
              <a:t>) {</a:t>
            </a:r>
          </a:p>
          <a:p>
            <a:r>
              <a:rPr lang="es-ES_tradnl" dirty="0"/>
              <a:t>        </a:t>
            </a:r>
            <a:r>
              <a:rPr lang="es-ES_tradnl" dirty="0" err="1"/>
              <a:t>int</a:t>
            </a:r>
            <a:r>
              <a:rPr lang="es-ES_tradnl" dirty="0"/>
              <a:t>[] </a:t>
            </a:r>
            <a:r>
              <a:rPr lang="es-ES_tradnl" dirty="0" err="1"/>
              <a:t>numeros</a:t>
            </a:r>
            <a:r>
              <a:rPr lang="es-ES_tradnl" dirty="0"/>
              <a:t> = {10, 20, 30, 40, 50};</a:t>
            </a:r>
          </a:p>
          <a:p>
            <a:r>
              <a:rPr lang="es-ES_tradnl" dirty="0"/>
              <a:t>        </a:t>
            </a:r>
            <a:r>
              <a:rPr lang="es-ES_tradnl" dirty="0" err="1"/>
              <a:t>System.out.println</a:t>
            </a:r>
            <a:r>
              <a:rPr lang="es-ES_tradnl" dirty="0"/>
              <a:t>("Primer número: " + </a:t>
            </a:r>
            <a:r>
              <a:rPr lang="es-ES_tradnl" dirty="0" err="1"/>
              <a:t>numeros</a:t>
            </a:r>
            <a:r>
              <a:rPr lang="es-ES_tradnl" dirty="0"/>
              <a:t>[0]);</a:t>
            </a:r>
          </a:p>
          <a:p>
            <a:r>
              <a:rPr lang="es-ES_tradnl" dirty="0"/>
              <a:t>    }</a:t>
            </a:r>
          </a:p>
          <a:p>
            <a:r>
              <a:rPr lang="es-ES_tradnl" dirty="0"/>
              <a:t>}</a:t>
            </a:r>
          </a:p>
        </p:txBody>
      </p:sp>
    </p:spTree>
    <p:extLst>
      <p:ext uri="{BB962C8B-B14F-4D97-AF65-F5344CB8AC3E}">
        <p14:creationId xmlns:p14="http://schemas.microsoft.com/office/powerpoint/2010/main" val="19499255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AC72C-2EA0-BFB5-E817-6322F34A120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531E20D-73D7-F03F-2101-8FEBE14D86D8}"/>
              </a:ext>
            </a:extLst>
          </p:cNvPr>
          <p:cNvSpPr>
            <a:spLocks noGrp="1"/>
          </p:cNvSpPr>
          <p:nvPr>
            <p:ph type="title"/>
          </p:nvPr>
        </p:nvSpPr>
        <p:spPr>
          <a:xfrm>
            <a:off x="-656915" y="350301"/>
            <a:ext cx="10515600" cy="1325563"/>
          </a:xfrm>
        </p:spPr>
        <p:txBody>
          <a:bodyPr/>
          <a:lstStyle/>
          <a:p>
            <a:r>
              <a:rPr lang="es-ES_tradnl" dirty="0"/>
              <a:t>Arreglos</a:t>
            </a:r>
          </a:p>
        </p:txBody>
      </p:sp>
      <p:sp>
        <p:nvSpPr>
          <p:cNvPr id="3" name="Marcador de texto 2">
            <a:extLst>
              <a:ext uri="{FF2B5EF4-FFF2-40B4-BE49-F238E27FC236}">
                <a16:creationId xmlns:a16="http://schemas.microsoft.com/office/drawing/2014/main" id="{344C96B3-5354-38E5-9D22-A61DB7AFF1AD}"/>
              </a:ext>
            </a:extLst>
          </p:cNvPr>
          <p:cNvSpPr>
            <a:spLocks noGrp="1"/>
          </p:cNvSpPr>
          <p:nvPr>
            <p:ph type="body" idx="1"/>
          </p:nvPr>
        </p:nvSpPr>
        <p:spPr>
          <a:xfrm>
            <a:off x="489136" y="1384787"/>
            <a:ext cx="10262755" cy="3132427"/>
          </a:xfrm>
        </p:spPr>
        <p:txBody>
          <a:bodyPr/>
          <a:lstStyle/>
          <a:p>
            <a:r>
              <a:rPr lang="es-CO" b="1" dirty="0"/>
              <a:t>Unidimensionales</a:t>
            </a:r>
            <a:endParaRPr lang="es-ES_tradnl" dirty="0"/>
          </a:p>
        </p:txBody>
      </p:sp>
      <p:sp>
        <p:nvSpPr>
          <p:cNvPr id="5" name="CuadroTexto 4">
            <a:extLst>
              <a:ext uri="{FF2B5EF4-FFF2-40B4-BE49-F238E27FC236}">
                <a16:creationId xmlns:a16="http://schemas.microsoft.com/office/drawing/2014/main" id="{F7BADC2D-7A10-55BB-BFCE-34F8971B66BD}"/>
              </a:ext>
            </a:extLst>
          </p:cNvPr>
          <p:cNvSpPr txBox="1"/>
          <p:nvPr/>
        </p:nvSpPr>
        <p:spPr>
          <a:xfrm>
            <a:off x="926592" y="2349407"/>
            <a:ext cx="9217152" cy="3539430"/>
          </a:xfrm>
          <a:prstGeom prst="rect">
            <a:avLst/>
          </a:prstGeom>
          <a:noFill/>
        </p:spPr>
        <p:txBody>
          <a:bodyPr wrap="square">
            <a:spAutoFit/>
          </a:bodyPr>
          <a:lstStyle/>
          <a:p>
            <a:r>
              <a:rPr lang="es-ES_tradnl" dirty="0" err="1"/>
              <a:t>public</a:t>
            </a:r>
            <a:r>
              <a:rPr lang="es-ES_tradnl" dirty="0"/>
              <a:t> </a:t>
            </a:r>
            <a:r>
              <a:rPr lang="es-ES_tradnl" dirty="0" err="1"/>
              <a:t>class</a:t>
            </a:r>
            <a:r>
              <a:rPr lang="es-ES_tradnl" dirty="0"/>
              <a:t> Notas {</a:t>
            </a:r>
          </a:p>
          <a:p>
            <a:r>
              <a:rPr lang="es-ES_tradnl" dirty="0"/>
              <a:t>    </a:t>
            </a:r>
            <a:r>
              <a:rPr lang="es-ES_tradnl" dirty="0" err="1"/>
              <a:t>public</a:t>
            </a:r>
            <a:r>
              <a:rPr lang="es-ES_tradnl" dirty="0"/>
              <a:t> </a:t>
            </a:r>
            <a:r>
              <a:rPr lang="es-ES_tradnl" dirty="0" err="1"/>
              <a:t>static</a:t>
            </a:r>
            <a:r>
              <a:rPr lang="es-ES_tradnl" dirty="0"/>
              <a:t> </a:t>
            </a:r>
            <a:r>
              <a:rPr lang="es-ES_tradnl" dirty="0" err="1"/>
              <a:t>void</a:t>
            </a:r>
            <a:r>
              <a:rPr lang="es-ES_tradnl" dirty="0"/>
              <a:t> </a:t>
            </a:r>
            <a:r>
              <a:rPr lang="es-ES_tradnl" dirty="0" err="1"/>
              <a:t>main</a:t>
            </a:r>
            <a:r>
              <a:rPr lang="es-ES_tradnl" dirty="0"/>
              <a:t>(</a:t>
            </a:r>
            <a:r>
              <a:rPr lang="es-ES_tradnl" dirty="0" err="1"/>
              <a:t>String</a:t>
            </a:r>
            <a:r>
              <a:rPr lang="es-ES_tradnl" dirty="0"/>
              <a:t>[] </a:t>
            </a:r>
            <a:r>
              <a:rPr lang="es-ES_tradnl" dirty="0" err="1"/>
              <a:t>args</a:t>
            </a:r>
            <a:r>
              <a:rPr lang="es-ES_tradnl" dirty="0"/>
              <a:t>) {</a:t>
            </a:r>
          </a:p>
          <a:p>
            <a:r>
              <a:rPr lang="es-ES_tradnl" dirty="0"/>
              <a:t>        </a:t>
            </a:r>
            <a:r>
              <a:rPr lang="es-ES_tradnl" dirty="0" err="1"/>
              <a:t>double</a:t>
            </a:r>
            <a:r>
              <a:rPr lang="es-ES_tradnl" dirty="0"/>
              <a:t>[] notas = {3.5, 4.0, 2.8, 5.0};</a:t>
            </a:r>
          </a:p>
          <a:p>
            <a:r>
              <a:rPr lang="es-ES_tradnl" dirty="0"/>
              <a:t>        </a:t>
            </a:r>
          </a:p>
          <a:p>
            <a:r>
              <a:rPr lang="es-ES_tradnl" dirty="0"/>
              <a:t>        </a:t>
            </a:r>
            <a:r>
              <a:rPr lang="es-ES_tradnl" dirty="0" err="1"/>
              <a:t>for</a:t>
            </a:r>
            <a:r>
              <a:rPr lang="es-ES_tradnl" dirty="0"/>
              <a:t>(</a:t>
            </a:r>
            <a:r>
              <a:rPr lang="es-ES_tradnl" dirty="0" err="1"/>
              <a:t>int</a:t>
            </a:r>
            <a:r>
              <a:rPr lang="es-ES_tradnl" dirty="0"/>
              <a:t> i=0; i&lt;</a:t>
            </a:r>
            <a:r>
              <a:rPr lang="es-ES_tradnl" dirty="0" err="1"/>
              <a:t>notas.length</a:t>
            </a:r>
            <a:r>
              <a:rPr lang="es-ES_tradnl" dirty="0"/>
              <a:t>; i++){</a:t>
            </a:r>
          </a:p>
          <a:p>
            <a:r>
              <a:rPr lang="es-ES_tradnl" dirty="0"/>
              <a:t>            </a:t>
            </a:r>
            <a:r>
              <a:rPr lang="es-ES_tradnl" dirty="0" err="1"/>
              <a:t>System.out.println</a:t>
            </a:r>
            <a:r>
              <a:rPr lang="es-ES_tradnl" dirty="0"/>
              <a:t>("Nota " + (i+1) + ": " + notas[i]);</a:t>
            </a:r>
          </a:p>
          <a:p>
            <a:r>
              <a:rPr lang="es-ES_tradnl" dirty="0"/>
              <a:t>        }</a:t>
            </a:r>
          </a:p>
          <a:p>
            <a:r>
              <a:rPr lang="es-ES_tradnl" dirty="0"/>
              <a:t>        </a:t>
            </a:r>
          </a:p>
          <a:p>
            <a:r>
              <a:rPr lang="es-ES_tradnl" dirty="0"/>
              <a:t>        </a:t>
            </a:r>
            <a:r>
              <a:rPr lang="es-ES_tradnl" dirty="0" err="1"/>
              <a:t>double</a:t>
            </a:r>
            <a:r>
              <a:rPr lang="es-ES_tradnl" dirty="0"/>
              <a:t> suma = 0;</a:t>
            </a:r>
          </a:p>
          <a:p>
            <a:r>
              <a:rPr lang="es-ES_tradnl" dirty="0"/>
              <a:t>        </a:t>
            </a:r>
            <a:r>
              <a:rPr lang="es-ES_tradnl" dirty="0" err="1"/>
              <a:t>for</a:t>
            </a:r>
            <a:r>
              <a:rPr lang="es-ES_tradnl" dirty="0"/>
              <a:t>(</a:t>
            </a:r>
            <a:r>
              <a:rPr lang="es-ES_tradnl" dirty="0" err="1"/>
              <a:t>double</a:t>
            </a:r>
            <a:r>
              <a:rPr lang="es-ES_tradnl" dirty="0"/>
              <a:t> n : notas){</a:t>
            </a:r>
          </a:p>
          <a:p>
            <a:r>
              <a:rPr lang="es-ES_tradnl" dirty="0"/>
              <a:t>            suma += n;</a:t>
            </a:r>
          </a:p>
          <a:p>
            <a:r>
              <a:rPr lang="es-ES_tradnl" dirty="0"/>
              <a:t>        }</a:t>
            </a:r>
          </a:p>
          <a:p>
            <a:r>
              <a:rPr lang="es-ES_tradnl" dirty="0"/>
              <a:t>        </a:t>
            </a:r>
            <a:r>
              <a:rPr lang="es-ES_tradnl" dirty="0" err="1"/>
              <a:t>double</a:t>
            </a:r>
            <a:r>
              <a:rPr lang="es-ES_tradnl" dirty="0"/>
              <a:t> promedio = suma / </a:t>
            </a:r>
            <a:r>
              <a:rPr lang="es-ES_tradnl" dirty="0" err="1"/>
              <a:t>notas.length</a:t>
            </a:r>
            <a:r>
              <a:rPr lang="es-ES_tradnl" dirty="0"/>
              <a:t>;</a:t>
            </a:r>
          </a:p>
          <a:p>
            <a:r>
              <a:rPr lang="es-ES_tradnl" dirty="0"/>
              <a:t>        </a:t>
            </a:r>
            <a:r>
              <a:rPr lang="es-ES_tradnl" dirty="0" err="1"/>
              <a:t>System.out.println</a:t>
            </a:r>
            <a:r>
              <a:rPr lang="es-ES_tradnl" dirty="0"/>
              <a:t>("Promedio: " + promedio);</a:t>
            </a:r>
          </a:p>
          <a:p>
            <a:r>
              <a:rPr lang="es-ES_tradnl" dirty="0"/>
              <a:t>    }</a:t>
            </a:r>
          </a:p>
          <a:p>
            <a:r>
              <a:rPr lang="es-ES_tradnl" dirty="0"/>
              <a:t>}</a:t>
            </a:r>
          </a:p>
        </p:txBody>
      </p:sp>
    </p:spTree>
    <p:extLst>
      <p:ext uri="{BB962C8B-B14F-4D97-AF65-F5344CB8AC3E}">
        <p14:creationId xmlns:p14="http://schemas.microsoft.com/office/powerpoint/2010/main" val="34263629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0FDB69-32E0-CE37-DB04-B29F5603B690}"/>
              </a:ext>
            </a:extLst>
          </p:cNvPr>
          <p:cNvSpPr>
            <a:spLocks noGrp="1"/>
          </p:cNvSpPr>
          <p:nvPr>
            <p:ph type="title"/>
          </p:nvPr>
        </p:nvSpPr>
        <p:spPr>
          <a:xfrm>
            <a:off x="0" y="396861"/>
            <a:ext cx="10515600" cy="1325563"/>
          </a:xfrm>
        </p:spPr>
        <p:txBody>
          <a:bodyPr/>
          <a:lstStyle/>
          <a:p>
            <a:r>
              <a:rPr lang="es-CO" dirty="0"/>
              <a:t>Arreglos Bidimensionales</a:t>
            </a:r>
            <a:br>
              <a:rPr lang="es-ES_tradnl" dirty="0"/>
            </a:br>
            <a:endParaRPr lang="es-ES_tradnl" dirty="0"/>
          </a:p>
        </p:txBody>
      </p:sp>
      <p:sp>
        <p:nvSpPr>
          <p:cNvPr id="3" name="Marcador de texto 2">
            <a:extLst>
              <a:ext uri="{FF2B5EF4-FFF2-40B4-BE49-F238E27FC236}">
                <a16:creationId xmlns:a16="http://schemas.microsoft.com/office/drawing/2014/main" id="{4A3A15AA-CEF2-0A9A-4E15-1992BE5F240A}"/>
              </a:ext>
            </a:extLst>
          </p:cNvPr>
          <p:cNvSpPr>
            <a:spLocks noGrp="1"/>
          </p:cNvSpPr>
          <p:nvPr>
            <p:ph type="body" idx="1"/>
          </p:nvPr>
        </p:nvSpPr>
        <p:spPr>
          <a:xfrm>
            <a:off x="489133" y="1059642"/>
            <a:ext cx="10262755" cy="791334"/>
          </a:xfrm>
        </p:spPr>
        <p:txBody>
          <a:bodyPr/>
          <a:lstStyle/>
          <a:p>
            <a:r>
              <a:rPr lang="es-CO" b="1" dirty="0"/>
              <a:t>Ejemplo:</a:t>
            </a:r>
            <a:r>
              <a:rPr lang="es-CO" dirty="0"/>
              <a:t> Calificaciones de estudiantes × materias.</a:t>
            </a:r>
          </a:p>
          <a:p>
            <a:endParaRPr lang="es-ES_tradnl" dirty="0"/>
          </a:p>
        </p:txBody>
      </p:sp>
      <p:sp>
        <p:nvSpPr>
          <p:cNvPr id="5" name="CuadroTexto 4">
            <a:extLst>
              <a:ext uri="{FF2B5EF4-FFF2-40B4-BE49-F238E27FC236}">
                <a16:creationId xmlns:a16="http://schemas.microsoft.com/office/drawing/2014/main" id="{C1EFC464-A00C-C7FA-8375-FDA3C5C53709}"/>
              </a:ext>
            </a:extLst>
          </p:cNvPr>
          <p:cNvSpPr txBox="1"/>
          <p:nvPr/>
        </p:nvSpPr>
        <p:spPr>
          <a:xfrm>
            <a:off x="2316480" y="1950721"/>
            <a:ext cx="8235696" cy="4185761"/>
          </a:xfrm>
          <a:prstGeom prst="rect">
            <a:avLst/>
          </a:prstGeom>
          <a:noFill/>
        </p:spPr>
        <p:txBody>
          <a:bodyPr wrap="square">
            <a:spAutoFit/>
          </a:bodyPr>
          <a:lstStyle/>
          <a:p>
            <a:r>
              <a:rPr lang="es-ES_tradnl" dirty="0" err="1"/>
              <a:t>public</a:t>
            </a:r>
            <a:r>
              <a:rPr lang="es-ES_tradnl" dirty="0"/>
              <a:t> </a:t>
            </a:r>
            <a:r>
              <a:rPr lang="es-ES_tradnl" dirty="0" err="1"/>
              <a:t>class</a:t>
            </a:r>
            <a:r>
              <a:rPr lang="es-ES_tradnl" dirty="0"/>
              <a:t> Calificaciones {</a:t>
            </a:r>
          </a:p>
          <a:p>
            <a:r>
              <a:rPr lang="es-ES_tradnl" dirty="0"/>
              <a:t>    </a:t>
            </a:r>
            <a:r>
              <a:rPr lang="es-ES_tradnl" dirty="0" err="1"/>
              <a:t>public</a:t>
            </a:r>
            <a:r>
              <a:rPr lang="es-ES_tradnl" dirty="0"/>
              <a:t> </a:t>
            </a:r>
            <a:r>
              <a:rPr lang="es-ES_tradnl" dirty="0" err="1"/>
              <a:t>static</a:t>
            </a:r>
            <a:r>
              <a:rPr lang="es-ES_tradnl" dirty="0"/>
              <a:t> </a:t>
            </a:r>
            <a:r>
              <a:rPr lang="es-ES_tradnl" dirty="0" err="1"/>
              <a:t>void</a:t>
            </a:r>
            <a:r>
              <a:rPr lang="es-ES_tradnl" dirty="0"/>
              <a:t> </a:t>
            </a:r>
            <a:r>
              <a:rPr lang="es-ES_tradnl" dirty="0" err="1"/>
              <a:t>main</a:t>
            </a:r>
            <a:r>
              <a:rPr lang="es-ES_tradnl" dirty="0"/>
              <a:t>(</a:t>
            </a:r>
            <a:r>
              <a:rPr lang="es-ES_tradnl" dirty="0" err="1"/>
              <a:t>String</a:t>
            </a:r>
            <a:r>
              <a:rPr lang="es-ES_tradnl" dirty="0"/>
              <a:t>[] </a:t>
            </a:r>
            <a:r>
              <a:rPr lang="es-ES_tradnl" dirty="0" err="1"/>
              <a:t>args</a:t>
            </a:r>
            <a:r>
              <a:rPr lang="es-ES_tradnl" dirty="0"/>
              <a:t>) {</a:t>
            </a:r>
          </a:p>
          <a:p>
            <a:r>
              <a:rPr lang="es-ES_tradnl" dirty="0"/>
              <a:t>        </a:t>
            </a:r>
            <a:r>
              <a:rPr lang="es-ES_tradnl" dirty="0" err="1"/>
              <a:t>double</a:t>
            </a:r>
            <a:r>
              <a:rPr lang="es-ES_tradnl" dirty="0"/>
              <a:t>[][] calificaciones = {</a:t>
            </a:r>
          </a:p>
          <a:p>
            <a:r>
              <a:rPr lang="es-ES_tradnl" dirty="0"/>
              <a:t>            {3.5, 4.0, 2.8},</a:t>
            </a:r>
          </a:p>
          <a:p>
            <a:r>
              <a:rPr lang="es-ES_tradnl" dirty="0"/>
              <a:t>            {4.5, 3.8, 4.2}</a:t>
            </a:r>
          </a:p>
          <a:p>
            <a:r>
              <a:rPr lang="es-ES_tradnl" dirty="0"/>
              <a:t>        };</a:t>
            </a:r>
          </a:p>
          <a:p>
            <a:r>
              <a:rPr lang="es-ES_tradnl" dirty="0"/>
              <a:t>        </a:t>
            </a:r>
          </a:p>
          <a:p>
            <a:r>
              <a:rPr lang="es-ES_tradnl" dirty="0"/>
              <a:t>        // Acceso a la nota del estudiante 1 en materia 2</a:t>
            </a:r>
          </a:p>
          <a:p>
            <a:r>
              <a:rPr lang="es-ES_tradnl" dirty="0"/>
              <a:t>        </a:t>
            </a:r>
            <a:r>
              <a:rPr lang="es-ES_tradnl" dirty="0" err="1"/>
              <a:t>System.out.println</a:t>
            </a:r>
            <a:r>
              <a:rPr lang="es-ES_tradnl" dirty="0"/>
              <a:t>("Nota: " + calificaciones[0][1]);</a:t>
            </a:r>
          </a:p>
          <a:p>
            <a:r>
              <a:rPr lang="es-ES_tradnl" dirty="0"/>
              <a:t>        </a:t>
            </a:r>
          </a:p>
          <a:p>
            <a:r>
              <a:rPr lang="es-ES_tradnl" dirty="0"/>
              <a:t>        // Recorrido completo</a:t>
            </a:r>
          </a:p>
          <a:p>
            <a:r>
              <a:rPr lang="es-ES_tradnl" dirty="0"/>
              <a:t>        </a:t>
            </a:r>
            <a:r>
              <a:rPr lang="es-ES_tradnl" dirty="0" err="1"/>
              <a:t>for</a:t>
            </a:r>
            <a:r>
              <a:rPr lang="es-ES_tradnl" dirty="0"/>
              <a:t>(</a:t>
            </a:r>
            <a:r>
              <a:rPr lang="es-ES_tradnl" dirty="0" err="1"/>
              <a:t>int</a:t>
            </a:r>
            <a:r>
              <a:rPr lang="es-ES_tradnl" dirty="0"/>
              <a:t> i=0; i&lt;</a:t>
            </a:r>
            <a:r>
              <a:rPr lang="es-ES_tradnl" dirty="0" err="1"/>
              <a:t>calificaciones.length</a:t>
            </a:r>
            <a:r>
              <a:rPr lang="es-ES_tradnl" dirty="0"/>
              <a:t>; i++){</a:t>
            </a:r>
          </a:p>
          <a:p>
            <a:r>
              <a:rPr lang="es-ES_tradnl" dirty="0"/>
              <a:t>            </a:t>
            </a:r>
            <a:r>
              <a:rPr lang="es-ES_tradnl" dirty="0" err="1"/>
              <a:t>for</a:t>
            </a:r>
            <a:r>
              <a:rPr lang="es-ES_tradnl" dirty="0"/>
              <a:t>(</a:t>
            </a:r>
            <a:r>
              <a:rPr lang="es-ES_tradnl" dirty="0" err="1"/>
              <a:t>int</a:t>
            </a:r>
            <a:r>
              <a:rPr lang="es-ES_tradnl" dirty="0"/>
              <a:t> j=0; j&lt;calificaciones[i].</a:t>
            </a:r>
            <a:r>
              <a:rPr lang="es-ES_tradnl" dirty="0" err="1"/>
              <a:t>length</a:t>
            </a:r>
            <a:r>
              <a:rPr lang="es-ES_tradnl" dirty="0"/>
              <a:t>; </a:t>
            </a:r>
            <a:r>
              <a:rPr lang="es-ES_tradnl" dirty="0" err="1"/>
              <a:t>j++</a:t>
            </a:r>
            <a:r>
              <a:rPr lang="es-ES_tradnl" dirty="0"/>
              <a:t>){</a:t>
            </a:r>
          </a:p>
          <a:p>
            <a:r>
              <a:rPr lang="es-ES_tradnl" dirty="0"/>
              <a:t>                </a:t>
            </a:r>
            <a:r>
              <a:rPr lang="es-ES_tradnl" dirty="0" err="1"/>
              <a:t>System.out.print</a:t>
            </a:r>
            <a:r>
              <a:rPr lang="es-ES_tradnl" dirty="0"/>
              <a:t>(calificaciones[i][j] + " ");</a:t>
            </a:r>
          </a:p>
          <a:p>
            <a:r>
              <a:rPr lang="es-ES_tradnl" dirty="0"/>
              <a:t>            }</a:t>
            </a:r>
          </a:p>
          <a:p>
            <a:r>
              <a:rPr lang="es-ES_tradnl" dirty="0"/>
              <a:t>            </a:t>
            </a:r>
            <a:r>
              <a:rPr lang="es-ES_tradnl" dirty="0" err="1"/>
              <a:t>System.out.println</a:t>
            </a:r>
            <a:r>
              <a:rPr lang="es-ES_tradnl" dirty="0"/>
              <a:t>();</a:t>
            </a:r>
          </a:p>
          <a:p>
            <a:r>
              <a:rPr lang="es-ES_tradnl" dirty="0"/>
              <a:t>        }</a:t>
            </a:r>
          </a:p>
          <a:p>
            <a:r>
              <a:rPr lang="es-ES_tradnl" dirty="0"/>
              <a:t>    }</a:t>
            </a:r>
          </a:p>
          <a:p>
            <a:r>
              <a:rPr lang="es-ES_tradnl" dirty="0"/>
              <a:t>}</a:t>
            </a:r>
          </a:p>
        </p:txBody>
      </p:sp>
    </p:spTree>
    <p:extLst>
      <p:ext uri="{BB962C8B-B14F-4D97-AF65-F5344CB8AC3E}">
        <p14:creationId xmlns:p14="http://schemas.microsoft.com/office/powerpoint/2010/main" val="22128763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05CE50-A09E-69AA-2EA8-E7672E4DBA34}"/>
              </a:ext>
            </a:extLst>
          </p:cNvPr>
          <p:cNvSpPr>
            <a:spLocks noGrp="1"/>
          </p:cNvSpPr>
          <p:nvPr>
            <p:ph type="title"/>
          </p:nvPr>
        </p:nvSpPr>
        <p:spPr>
          <a:xfrm>
            <a:off x="-364307" y="350301"/>
            <a:ext cx="10515600" cy="1325563"/>
          </a:xfrm>
        </p:spPr>
        <p:txBody>
          <a:bodyPr/>
          <a:lstStyle/>
          <a:p>
            <a:r>
              <a:rPr lang="es-CO" dirty="0"/>
              <a:t>Patrones de Recorrido</a:t>
            </a:r>
            <a:endParaRPr lang="es-ES_tradnl" dirty="0"/>
          </a:p>
        </p:txBody>
      </p:sp>
      <p:sp>
        <p:nvSpPr>
          <p:cNvPr id="5" name="CuadroTexto 4">
            <a:extLst>
              <a:ext uri="{FF2B5EF4-FFF2-40B4-BE49-F238E27FC236}">
                <a16:creationId xmlns:a16="http://schemas.microsoft.com/office/drawing/2014/main" id="{46E80322-93B7-32CF-DDB7-8F1CB4757B8C}"/>
              </a:ext>
            </a:extLst>
          </p:cNvPr>
          <p:cNvSpPr txBox="1"/>
          <p:nvPr/>
        </p:nvSpPr>
        <p:spPr>
          <a:xfrm>
            <a:off x="713092" y="1554610"/>
            <a:ext cx="9650108" cy="3539430"/>
          </a:xfrm>
          <a:prstGeom prst="rect">
            <a:avLst/>
          </a:prstGeom>
          <a:noFill/>
        </p:spPr>
        <p:txBody>
          <a:bodyPr wrap="square">
            <a:spAutoFit/>
          </a:bodyPr>
          <a:lstStyle/>
          <a:p>
            <a:r>
              <a:rPr lang="es-ES_tradnl" dirty="0" err="1"/>
              <a:t>public</a:t>
            </a:r>
            <a:r>
              <a:rPr lang="es-ES_tradnl" dirty="0"/>
              <a:t> </a:t>
            </a:r>
            <a:r>
              <a:rPr lang="es-ES_tradnl" dirty="0" err="1"/>
              <a:t>class</a:t>
            </a:r>
            <a:r>
              <a:rPr lang="es-ES_tradnl" dirty="0"/>
              <a:t> Recorridos {</a:t>
            </a:r>
          </a:p>
          <a:p>
            <a:r>
              <a:rPr lang="es-ES_tradnl" dirty="0"/>
              <a:t>    </a:t>
            </a:r>
            <a:r>
              <a:rPr lang="es-ES_tradnl" dirty="0" err="1"/>
              <a:t>public</a:t>
            </a:r>
            <a:r>
              <a:rPr lang="es-ES_tradnl" dirty="0"/>
              <a:t> </a:t>
            </a:r>
            <a:r>
              <a:rPr lang="es-ES_tradnl" dirty="0" err="1"/>
              <a:t>static</a:t>
            </a:r>
            <a:r>
              <a:rPr lang="es-ES_tradnl" dirty="0"/>
              <a:t> </a:t>
            </a:r>
            <a:r>
              <a:rPr lang="es-ES_tradnl" dirty="0" err="1"/>
              <a:t>void</a:t>
            </a:r>
            <a:r>
              <a:rPr lang="es-ES_tradnl" dirty="0"/>
              <a:t> </a:t>
            </a:r>
            <a:r>
              <a:rPr lang="es-ES_tradnl" dirty="0" err="1"/>
              <a:t>main</a:t>
            </a:r>
            <a:r>
              <a:rPr lang="es-ES_tradnl" dirty="0"/>
              <a:t>(</a:t>
            </a:r>
            <a:r>
              <a:rPr lang="es-ES_tradnl" dirty="0" err="1"/>
              <a:t>String</a:t>
            </a:r>
            <a:r>
              <a:rPr lang="es-ES_tradnl" dirty="0"/>
              <a:t>[] </a:t>
            </a:r>
            <a:r>
              <a:rPr lang="es-ES_tradnl" dirty="0" err="1"/>
              <a:t>args</a:t>
            </a:r>
            <a:r>
              <a:rPr lang="es-ES_tradnl" dirty="0"/>
              <a:t>) {</a:t>
            </a:r>
          </a:p>
          <a:p>
            <a:r>
              <a:rPr lang="es-ES_tradnl" dirty="0"/>
              <a:t>        </a:t>
            </a:r>
            <a:r>
              <a:rPr lang="es-ES_tradnl" dirty="0" err="1"/>
              <a:t>double</a:t>
            </a:r>
            <a:r>
              <a:rPr lang="es-ES_tradnl" dirty="0"/>
              <a:t>[] notas = {3.5, 4.0, 2.8, 5.0};</a:t>
            </a:r>
          </a:p>
          <a:p>
            <a:endParaRPr lang="es-ES_tradnl" dirty="0"/>
          </a:p>
          <a:p>
            <a:r>
              <a:rPr lang="es-ES_tradnl" dirty="0"/>
              <a:t>        // </a:t>
            </a:r>
            <a:r>
              <a:rPr lang="es-ES_tradnl" dirty="0" err="1"/>
              <a:t>For</a:t>
            </a:r>
            <a:r>
              <a:rPr lang="es-ES_tradnl" dirty="0"/>
              <a:t> indexado</a:t>
            </a:r>
          </a:p>
          <a:p>
            <a:r>
              <a:rPr lang="es-ES_tradnl" dirty="0"/>
              <a:t>        </a:t>
            </a:r>
            <a:r>
              <a:rPr lang="es-ES_tradnl" dirty="0" err="1"/>
              <a:t>for</a:t>
            </a:r>
            <a:r>
              <a:rPr lang="es-ES_tradnl" dirty="0"/>
              <a:t> (</a:t>
            </a:r>
            <a:r>
              <a:rPr lang="es-ES_tradnl" dirty="0" err="1"/>
              <a:t>int</a:t>
            </a:r>
            <a:r>
              <a:rPr lang="es-ES_tradnl" dirty="0"/>
              <a:t> i = 0; i &lt; </a:t>
            </a:r>
            <a:r>
              <a:rPr lang="es-ES_tradnl" dirty="0" err="1"/>
              <a:t>notas.length</a:t>
            </a:r>
            <a:r>
              <a:rPr lang="es-ES_tradnl" dirty="0"/>
              <a:t>; i++) </a:t>
            </a:r>
            <a:r>
              <a:rPr lang="es-ES_tradnl" dirty="0" err="1"/>
              <a:t>System.out.println</a:t>
            </a:r>
            <a:r>
              <a:rPr lang="es-ES_tradnl" dirty="0"/>
              <a:t>("i="+i+" nota="+notas[i]);</a:t>
            </a:r>
          </a:p>
          <a:p>
            <a:endParaRPr lang="es-ES_tradnl" dirty="0"/>
          </a:p>
          <a:p>
            <a:r>
              <a:rPr lang="es-ES_tradnl" dirty="0"/>
              <a:t>        // </a:t>
            </a:r>
            <a:r>
              <a:rPr lang="es-ES_tradnl" dirty="0" err="1"/>
              <a:t>For-each</a:t>
            </a:r>
            <a:endParaRPr lang="es-ES_tradnl" dirty="0"/>
          </a:p>
          <a:p>
            <a:r>
              <a:rPr lang="es-ES_tradnl" dirty="0"/>
              <a:t>        </a:t>
            </a:r>
            <a:r>
              <a:rPr lang="es-ES_tradnl" dirty="0" err="1"/>
              <a:t>for</a:t>
            </a:r>
            <a:r>
              <a:rPr lang="es-ES_tradnl" dirty="0"/>
              <a:t> (</a:t>
            </a:r>
            <a:r>
              <a:rPr lang="es-ES_tradnl" dirty="0" err="1"/>
              <a:t>double</a:t>
            </a:r>
            <a:r>
              <a:rPr lang="es-ES_tradnl" dirty="0"/>
              <a:t> n : notas) </a:t>
            </a:r>
            <a:r>
              <a:rPr lang="es-ES_tradnl" dirty="0" err="1"/>
              <a:t>System.out.println</a:t>
            </a:r>
            <a:r>
              <a:rPr lang="es-ES_tradnl" dirty="0"/>
              <a:t>("nota="+n);</a:t>
            </a:r>
          </a:p>
          <a:p>
            <a:endParaRPr lang="es-ES_tradnl" dirty="0"/>
          </a:p>
          <a:p>
            <a:r>
              <a:rPr lang="es-ES_tradnl" dirty="0"/>
              <a:t>        // Acumulado + conteo</a:t>
            </a:r>
          </a:p>
          <a:p>
            <a:r>
              <a:rPr lang="es-ES_tradnl" dirty="0"/>
              <a:t>        </a:t>
            </a:r>
            <a:r>
              <a:rPr lang="es-ES_tradnl" dirty="0" err="1"/>
              <a:t>double</a:t>
            </a:r>
            <a:r>
              <a:rPr lang="es-ES_tradnl" dirty="0"/>
              <a:t> suma = 0;</a:t>
            </a:r>
          </a:p>
          <a:p>
            <a:r>
              <a:rPr lang="es-ES_tradnl" dirty="0"/>
              <a:t>        </a:t>
            </a:r>
            <a:r>
              <a:rPr lang="es-ES_tradnl" dirty="0" err="1"/>
              <a:t>for</a:t>
            </a:r>
            <a:r>
              <a:rPr lang="es-ES_tradnl" dirty="0"/>
              <a:t> (</a:t>
            </a:r>
            <a:r>
              <a:rPr lang="es-ES_tradnl" dirty="0" err="1"/>
              <a:t>double</a:t>
            </a:r>
            <a:r>
              <a:rPr lang="es-ES_tradnl" dirty="0"/>
              <a:t> n : notas) suma += n;</a:t>
            </a:r>
          </a:p>
          <a:p>
            <a:r>
              <a:rPr lang="es-ES_tradnl" dirty="0"/>
              <a:t>        </a:t>
            </a:r>
            <a:r>
              <a:rPr lang="es-ES_tradnl" dirty="0" err="1"/>
              <a:t>System.out.println</a:t>
            </a:r>
            <a:r>
              <a:rPr lang="es-ES_tradnl" dirty="0"/>
              <a:t>("Promedio = " + (suma / </a:t>
            </a:r>
            <a:r>
              <a:rPr lang="es-ES_tradnl" dirty="0" err="1"/>
              <a:t>notas.length</a:t>
            </a:r>
            <a:r>
              <a:rPr lang="es-ES_tradnl" dirty="0"/>
              <a:t>));</a:t>
            </a:r>
          </a:p>
          <a:p>
            <a:r>
              <a:rPr lang="es-ES_tradnl" dirty="0"/>
              <a:t>    }</a:t>
            </a:r>
          </a:p>
          <a:p>
            <a:r>
              <a:rPr lang="es-ES_tradnl" dirty="0"/>
              <a:t>}</a:t>
            </a:r>
          </a:p>
        </p:txBody>
      </p:sp>
    </p:spTree>
    <p:extLst>
      <p:ext uri="{BB962C8B-B14F-4D97-AF65-F5344CB8AC3E}">
        <p14:creationId xmlns:p14="http://schemas.microsoft.com/office/powerpoint/2010/main" val="19620728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47B32C-0E0A-FD10-945A-9051A2805944}"/>
              </a:ext>
            </a:extLst>
          </p:cNvPr>
          <p:cNvSpPr>
            <a:spLocks noGrp="1"/>
          </p:cNvSpPr>
          <p:nvPr>
            <p:ph type="title"/>
          </p:nvPr>
        </p:nvSpPr>
        <p:spPr/>
        <p:txBody>
          <a:bodyPr/>
          <a:lstStyle/>
          <a:p>
            <a:r>
              <a:rPr lang="es-CO" dirty="0"/>
              <a:t>Patrones de Recorrido</a:t>
            </a:r>
            <a:endParaRPr lang="es-ES_tradnl" dirty="0"/>
          </a:p>
        </p:txBody>
      </p:sp>
      <p:sp>
        <p:nvSpPr>
          <p:cNvPr id="3" name="Marcador de texto 2">
            <a:extLst>
              <a:ext uri="{FF2B5EF4-FFF2-40B4-BE49-F238E27FC236}">
                <a16:creationId xmlns:a16="http://schemas.microsoft.com/office/drawing/2014/main" id="{2443841F-543F-46A9-C950-07905C15456B}"/>
              </a:ext>
            </a:extLst>
          </p:cNvPr>
          <p:cNvSpPr>
            <a:spLocks noGrp="1"/>
          </p:cNvSpPr>
          <p:nvPr>
            <p:ph type="body" idx="1"/>
          </p:nvPr>
        </p:nvSpPr>
        <p:spPr/>
        <p:txBody>
          <a:bodyPr>
            <a:normAutofit fontScale="92500" lnSpcReduction="20000"/>
          </a:bodyPr>
          <a:lstStyle/>
          <a:p>
            <a:r>
              <a:rPr lang="es-CO" dirty="0"/>
              <a:t>Burbuja: O(n²) promedio/peor. Estable. Simple. Evitar en grandes n.</a:t>
            </a:r>
          </a:p>
          <a:p>
            <a:r>
              <a:rPr lang="es-CO" dirty="0"/>
              <a:t>Selección: O(n²) siempre. No estable. Mínimas escrituras.</a:t>
            </a:r>
          </a:p>
          <a:p>
            <a:r>
              <a:rPr lang="es-CO" dirty="0"/>
              <a:t>Inserción: O(n²) peor. O(n) casi ordenado. Estable. Ideal para “pequeños” o datos casi ordenados.</a:t>
            </a:r>
          </a:p>
          <a:p>
            <a:r>
              <a:rPr lang="es-CO" dirty="0" err="1"/>
              <a:t>Arrays.sort</a:t>
            </a:r>
            <a:r>
              <a:rPr lang="es-CO" dirty="0"/>
              <a:t>(</a:t>
            </a:r>
            <a:r>
              <a:rPr lang="es-CO" dirty="0" err="1"/>
              <a:t>double</a:t>
            </a:r>
            <a:r>
              <a:rPr lang="es-CO" dirty="0"/>
              <a:t>[]): Quicksort/dual-</a:t>
            </a:r>
            <a:r>
              <a:rPr lang="es-CO" dirty="0" err="1"/>
              <a:t>pivot</a:t>
            </a:r>
            <a:r>
              <a:rPr lang="es-CO" dirty="0"/>
              <a:t> optimizado O(n log n) promedio.</a:t>
            </a:r>
          </a:p>
          <a:p>
            <a:r>
              <a:rPr lang="es-CO" dirty="0" err="1"/>
              <a:t>Arrays.sort</a:t>
            </a:r>
            <a:r>
              <a:rPr lang="es-CO" dirty="0"/>
              <a:t>(</a:t>
            </a:r>
            <a:r>
              <a:rPr lang="es-CO" dirty="0" err="1"/>
              <a:t>Object</a:t>
            </a:r>
            <a:r>
              <a:rPr lang="es-CO" dirty="0"/>
              <a:t>[]): </a:t>
            </a:r>
            <a:r>
              <a:rPr lang="es-CO" dirty="0" err="1"/>
              <a:t>TimSort</a:t>
            </a:r>
            <a:r>
              <a:rPr lang="es-CO" dirty="0"/>
              <a:t> O(n log n) promedio, O(n) casi ordenado, </a:t>
            </a:r>
            <a:r>
              <a:rPr lang="es-CO" b="1" dirty="0"/>
              <a:t>estable</a:t>
            </a:r>
            <a:r>
              <a:rPr lang="es-CO" dirty="0"/>
              <a:t>.</a:t>
            </a:r>
          </a:p>
          <a:p>
            <a:endParaRPr lang="es-ES_tradnl" dirty="0"/>
          </a:p>
        </p:txBody>
      </p:sp>
    </p:spTree>
    <p:extLst>
      <p:ext uri="{BB962C8B-B14F-4D97-AF65-F5344CB8AC3E}">
        <p14:creationId xmlns:p14="http://schemas.microsoft.com/office/powerpoint/2010/main" val="4705784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4D9377-5C3B-174D-628F-D40FE6540878}"/>
              </a:ext>
            </a:extLst>
          </p:cNvPr>
          <p:cNvSpPr>
            <a:spLocks noGrp="1"/>
          </p:cNvSpPr>
          <p:nvPr>
            <p:ph type="title"/>
          </p:nvPr>
        </p:nvSpPr>
        <p:spPr>
          <a:xfrm>
            <a:off x="294061" y="149646"/>
            <a:ext cx="10515600" cy="1325563"/>
          </a:xfrm>
        </p:spPr>
        <p:txBody>
          <a:bodyPr/>
          <a:lstStyle/>
          <a:p>
            <a:r>
              <a:rPr lang="es-CO" b="1" dirty="0"/>
              <a:t>Búsqueda de mayor, menor y posiciones</a:t>
            </a:r>
            <a:br>
              <a:rPr lang="es-CO" b="1" dirty="0"/>
            </a:br>
            <a:endParaRPr lang="es-ES_tradnl" dirty="0"/>
          </a:p>
        </p:txBody>
      </p:sp>
      <p:sp>
        <p:nvSpPr>
          <p:cNvPr id="3" name="Marcador de texto 2">
            <a:extLst>
              <a:ext uri="{FF2B5EF4-FFF2-40B4-BE49-F238E27FC236}">
                <a16:creationId xmlns:a16="http://schemas.microsoft.com/office/drawing/2014/main" id="{3A5D40ED-F947-5404-CF07-98C0BD571D48}"/>
              </a:ext>
            </a:extLst>
          </p:cNvPr>
          <p:cNvSpPr>
            <a:spLocks noGrp="1"/>
          </p:cNvSpPr>
          <p:nvPr>
            <p:ph type="body" idx="1"/>
          </p:nvPr>
        </p:nvSpPr>
        <p:spPr>
          <a:xfrm>
            <a:off x="725284" y="5626554"/>
            <a:ext cx="10262755" cy="3132427"/>
          </a:xfrm>
        </p:spPr>
        <p:txBody>
          <a:bodyPr/>
          <a:lstStyle/>
          <a:p>
            <a:r>
              <a:rPr lang="es-CO" dirty="0"/>
              <a:t>Complejidad: recorrido y búsqueda lineal O(n), memoria O(1).</a:t>
            </a:r>
            <a:endParaRPr lang="es-ES_tradnl" dirty="0"/>
          </a:p>
        </p:txBody>
      </p:sp>
      <p:sp>
        <p:nvSpPr>
          <p:cNvPr id="7" name="CuadroTexto 6">
            <a:extLst>
              <a:ext uri="{FF2B5EF4-FFF2-40B4-BE49-F238E27FC236}">
                <a16:creationId xmlns:a16="http://schemas.microsoft.com/office/drawing/2014/main" id="{4353D82A-79FE-1375-5ED0-09CFE5724AD4}"/>
              </a:ext>
            </a:extLst>
          </p:cNvPr>
          <p:cNvSpPr txBox="1"/>
          <p:nvPr/>
        </p:nvSpPr>
        <p:spPr>
          <a:xfrm>
            <a:off x="1091044" y="1231446"/>
            <a:ext cx="8071244" cy="4185761"/>
          </a:xfrm>
          <a:prstGeom prst="rect">
            <a:avLst/>
          </a:prstGeom>
          <a:noFill/>
        </p:spPr>
        <p:txBody>
          <a:bodyPr wrap="square">
            <a:spAutoFit/>
          </a:bodyPr>
          <a:lstStyle/>
          <a:p>
            <a:r>
              <a:rPr lang="es-ES_tradnl" dirty="0" err="1"/>
              <a:t>public</a:t>
            </a:r>
            <a:r>
              <a:rPr lang="es-ES_tradnl" dirty="0"/>
              <a:t> </a:t>
            </a:r>
            <a:r>
              <a:rPr lang="es-ES_tradnl" dirty="0" err="1"/>
              <a:t>class</a:t>
            </a:r>
            <a:r>
              <a:rPr lang="es-ES_tradnl" dirty="0"/>
              <a:t> </a:t>
            </a:r>
            <a:r>
              <a:rPr lang="es-ES_tradnl" dirty="0" err="1"/>
              <a:t>ExtremosyBusqueda</a:t>
            </a:r>
            <a:r>
              <a:rPr lang="es-ES_tradnl" dirty="0"/>
              <a:t> {</a:t>
            </a:r>
          </a:p>
          <a:p>
            <a:r>
              <a:rPr lang="es-ES_tradnl" dirty="0"/>
              <a:t>    </a:t>
            </a:r>
            <a:r>
              <a:rPr lang="es-ES_tradnl" dirty="0" err="1"/>
              <a:t>public</a:t>
            </a:r>
            <a:r>
              <a:rPr lang="es-ES_tradnl" dirty="0"/>
              <a:t> </a:t>
            </a:r>
            <a:r>
              <a:rPr lang="es-ES_tradnl" dirty="0" err="1"/>
              <a:t>static</a:t>
            </a:r>
            <a:r>
              <a:rPr lang="es-ES_tradnl" dirty="0"/>
              <a:t> </a:t>
            </a:r>
            <a:r>
              <a:rPr lang="es-ES_tradnl" dirty="0" err="1"/>
              <a:t>void</a:t>
            </a:r>
            <a:r>
              <a:rPr lang="es-ES_tradnl" dirty="0"/>
              <a:t> </a:t>
            </a:r>
            <a:r>
              <a:rPr lang="es-ES_tradnl" dirty="0" err="1"/>
              <a:t>main</a:t>
            </a:r>
            <a:r>
              <a:rPr lang="es-ES_tradnl" dirty="0"/>
              <a:t>(</a:t>
            </a:r>
            <a:r>
              <a:rPr lang="es-ES_tradnl" dirty="0" err="1"/>
              <a:t>String</a:t>
            </a:r>
            <a:r>
              <a:rPr lang="es-ES_tradnl" dirty="0"/>
              <a:t>[] </a:t>
            </a:r>
            <a:r>
              <a:rPr lang="es-ES_tradnl" dirty="0" err="1"/>
              <a:t>args</a:t>
            </a:r>
            <a:r>
              <a:rPr lang="es-ES_tradnl" dirty="0"/>
              <a:t>) {</a:t>
            </a:r>
          </a:p>
          <a:p>
            <a:r>
              <a:rPr lang="es-ES_tradnl" dirty="0"/>
              <a:t>        </a:t>
            </a:r>
            <a:r>
              <a:rPr lang="es-ES_tradnl" dirty="0" err="1"/>
              <a:t>double</a:t>
            </a:r>
            <a:r>
              <a:rPr lang="es-ES_tradnl" dirty="0"/>
              <a:t>[] notas = {3.5, 4.0, 2.8, 5.0, 3.8};</a:t>
            </a:r>
          </a:p>
          <a:p>
            <a:endParaRPr lang="es-ES_tradnl" dirty="0"/>
          </a:p>
          <a:p>
            <a:r>
              <a:rPr lang="es-ES_tradnl" dirty="0"/>
              <a:t>        </a:t>
            </a:r>
            <a:r>
              <a:rPr lang="es-ES_tradnl" dirty="0" err="1"/>
              <a:t>int</a:t>
            </a:r>
            <a:r>
              <a:rPr lang="es-ES_tradnl" dirty="0"/>
              <a:t> </a:t>
            </a:r>
            <a:r>
              <a:rPr lang="es-ES_tradnl" dirty="0" err="1"/>
              <a:t>posMin</a:t>
            </a:r>
            <a:r>
              <a:rPr lang="es-ES_tradnl" dirty="0"/>
              <a:t> = 0, </a:t>
            </a:r>
            <a:r>
              <a:rPr lang="es-ES_tradnl" dirty="0" err="1"/>
              <a:t>posMax</a:t>
            </a:r>
            <a:r>
              <a:rPr lang="es-ES_tradnl" dirty="0"/>
              <a:t> = 0;</a:t>
            </a:r>
          </a:p>
          <a:p>
            <a:r>
              <a:rPr lang="es-ES_tradnl" dirty="0"/>
              <a:t>        </a:t>
            </a:r>
            <a:r>
              <a:rPr lang="es-ES_tradnl" dirty="0" err="1"/>
              <a:t>for</a:t>
            </a:r>
            <a:r>
              <a:rPr lang="es-ES_tradnl" dirty="0"/>
              <a:t> (</a:t>
            </a:r>
            <a:r>
              <a:rPr lang="es-ES_tradnl" dirty="0" err="1"/>
              <a:t>int</a:t>
            </a:r>
            <a:r>
              <a:rPr lang="es-ES_tradnl" dirty="0"/>
              <a:t> i = 1; i &lt; </a:t>
            </a:r>
            <a:r>
              <a:rPr lang="es-ES_tradnl" dirty="0" err="1"/>
              <a:t>notas.length</a:t>
            </a:r>
            <a:r>
              <a:rPr lang="es-ES_tradnl" dirty="0"/>
              <a:t>; i++) {</a:t>
            </a:r>
          </a:p>
          <a:p>
            <a:r>
              <a:rPr lang="es-ES_tradnl" dirty="0"/>
              <a:t>            </a:t>
            </a:r>
            <a:r>
              <a:rPr lang="es-ES_tradnl" dirty="0" err="1"/>
              <a:t>if</a:t>
            </a:r>
            <a:r>
              <a:rPr lang="es-ES_tradnl" dirty="0"/>
              <a:t> (notas[i] &lt; notas[</a:t>
            </a:r>
            <a:r>
              <a:rPr lang="es-ES_tradnl" dirty="0" err="1"/>
              <a:t>posMin</a:t>
            </a:r>
            <a:r>
              <a:rPr lang="es-ES_tradnl" dirty="0"/>
              <a:t>]) </a:t>
            </a:r>
            <a:r>
              <a:rPr lang="es-ES_tradnl" dirty="0" err="1"/>
              <a:t>posMin</a:t>
            </a:r>
            <a:r>
              <a:rPr lang="es-ES_tradnl" dirty="0"/>
              <a:t> = i;</a:t>
            </a:r>
          </a:p>
          <a:p>
            <a:r>
              <a:rPr lang="es-ES_tradnl" dirty="0"/>
              <a:t>            </a:t>
            </a:r>
            <a:r>
              <a:rPr lang="es-ES_tradnl" dirty="0" err="1"/>
              <a:t>if</a:t>
            </a:r>
            <a:r>
              <a:rPr lang="es-ES_tradnl" dirty="0"/>
              <a:t> (notas[i] &gt; notas[</a:t>
            </a:r>
            <a:r>
              <a:rPr lang="es-ES_tradnl" dirty="0" err="1"/>
              <a:t>posMax</a:t>
            </a:r>
            <a:r>
              <a:rPr lang="es-ES_tradnl" dirty="0"/>
              <a:t>]) </a:t>
            </a:r>
            <a:r>
              <a:rPr lang="es-ES_tradnl" dirty="0" err="1"/>
              <a:t>posMax</a:t>
            </a:r>
            <a:r>
              <a:rPr lang="es-ES_tradnl" dirty="0"/>
              <a:t> = i;</a:t>
            </a:r>
          </a:p>
          <a:p>
            <a:r>
              <a:rPr lang="es-ES_tradnl" dirty="0"/>
              <a:t>        }</a:t>
            </a:r>
          </a:p>
          <a:p>
            <a:r>
              <a:rPr lang="es-ES_tradnl" dirty="0"/>
              <a:t>        </a:t>
            </a:r>
            <a:r>
              <a:rPr lang="es-ES_tradnl" dirty="0" err="1"/>
              <a:t>System.out.println</a:t>
            </a:r>
            <a:r>
              <a:rPr lang="es-ES_tradnl" dirty="0"/>
              <a:t>("Min="+notas[</a:t>
            </a:r>
            <a:r>
              <a:rPr lang="es-ES_tradnl" dirty="0" err="1"/>
              <a:t>posMin</a:t>
            </a:r>
            <a:r>
              <a:rPr lang="es-ES_tradnl" dirty="0"/>
              <a:t>]+" en i="+</a:t>
            </a:r>
            <a:r>
              <a:rPr lang="es-ES_tradnl" dirty="0" err="1"/>
              <a:t>posMin</a:t>
            </a:r>
            <a:r>
              <a:rPr lang="es-ES_tradnl" dirty="0"/>
              <a:t>);</a:t>
            </a:r>
          </a:p>
          <a:p>
            <a:r>
              <a:rPr lang="es-ES_tradnl" dirty="0"/>
              <a:t>        </a:t>
            </a:r>
            <a:r>
              <a:rPr lang="es-ES_tradnl" dirty="0" err="1"/>
              <a:t>System.out.println</a:t>
            </a:r>
            <a:r>
              <a:rPr lang="es-ES_tradnl" dirty="0"/>
              <a:t>("Max="+notas[</a:t>
            </a:r>
            <a:r>
              <a:rPr lang="es-ES_tradnl" dirty="0" err="1"/>
              <a:t>posMax</a:t>
            </a:r>
            <a:r>
              <a:rPr lang="es-ES_tradnl" dirty="0"/>
              <a:t>]+" en i="+</a:t>
            </a:r>
            <a:r>
              <a:rPr lang="es-ES_tradnl" dirty="0" err="1"/>
              <a:t>posMax</a:t>
            </a:r>
            <a:r>
              <a:rPr lang="es-ES_tradnl" dirty="0"/>
              <a:t>);</a:t>
            </a:r>
          </a:p>
          <a:p>
            <a:endParaRPr lang="es-ES_tradnl" dirty="0"/>
          </a:p>
          <a:p>
            <a:r>
              <a:rPr lang="es-ES_tradnl" dirty="0"/>
              <a:t>        // Búsqueda lineal de un valor</a:t>
            </a:r>
          </a:p>
          <a:p>
            <a:r>
              <a:rPr lang="es-ES_tradnl" dirty="0"/>
              <a:t>        </a:t>
            </a:r>
            <a:r>
              <a:rPr lang="es-ES_tradnl" dirty="0" err="1"/>
              <a:t>double</a:t>
            </a:r>
            <a:r>
              <a:rPr lang="es-ES_tradnl" dirty="0"/>
              <a:t> objetivo = 4.0;</a:t>
            </a:r>
          </a:p>
          <a:p>
            <a:r>
              <a:rPr lang="es-ES_tradnl" dirty="0"/>
              <a:t>        </a:t>
            </a:r>
            <a:r>
              <a:rPr lang="es-ES_tradnl" dirty="0" err="1"/>
              <a:t>int</a:t>
            </a:r>
            <a:r>
              <a:rPr lang="es-ES_tradnl" dirty="0"/>
              <a:t> </a:t>
            </a:r>
            <a:r>
              <a:rPr lang="es-ES_tradnl" dirty="0" err="1"/>
              <a:t>pos</a:t>
            </a:r>
            <a:r>
              <a:rPr lang="es-ES_tradnl" dirty="0"/>
              <a:t> = -1;</a:t>
            </a:r>
          </a:p>
          <a:p>
            <a:r>
              <a:rPr lang="es-ES_tradnl" dirty="0"/>
              <a:t>        </a:t>
            </a:r>
            <a:r>
              <a:rPr lang="es-ES_tradnl" dirty="0" err="1"/>
              <a:t>for</a:t>
            </a:r>
            <a:r>
              <a:rPr lang="es-ES_tradnl" dirty="0"/>
              <a:t> (</a:t>
            </a:r>
            <a:r>
              <a:rPr lang="es-ES_tradnl" dirty="0" err="1"/>
              <a:t>int</a:t>
            </a:r>
            <a:r>
              <a:rPr lang="es-ES_tradnl" dirty="0"/>
              <a:t> i = 0; i &lt; </a:t>
            </a:r>
            <a:r>
              <a:rPr lang="es-ES_tradnl" dirty="0" err="1"/>
              <a:t>notas.length</a:t>
            </a:r>
            <a:r>
              <a:rPr lang="es-ES_tradnl" dirty="0"/>
              <a:t>; i++) </a:t>
            </a:r>
            <a:r>
              <a:rPr lang="es-ES_tradnl" dirty="0" err="1"/>
              <a:t>if</a:t>
            </a:r>
            <a:r>
              <a:rPr lang="es-ES_tradnl" dirty="0"/>
              <a:t> (notas[i] == objetivo) { </a:t>
            </a:r>
            <a:r>
              <a:rPr lang="es-ES_tradnl" dirty="0" err="1"/>
              <a:t>pos</a:t>
            </a:r>
            <a:r>
              <a:rPr lang="es-ES_tradnl" dirty="0"/>
              <a:t> = i; break; }</a:t>
            </a:r>
          </a:p>
          <a:p>
            <a:r>
              <a:rPr lang="es-ES_tradnl" dirty="0"/>
              <a:t>        </a:t>
            </a:r>
            <a:r>
              <a:rPr lang="es-ES_tradnl" dirty="0" err="1"/>
              <a:t>System.out.println</a:t>
            </a:r>
            <a:r>
              <a:rPr lang="es-ES_tradnl" dirty="0"/>
              <a:t>("4.0 encontrado en i="+</a:t>
            </a:r>
            <a:r>
              <a:rPr lang="es-ES_tradnl" dirty="0" err="1"/>
              <a:t>pos</a:t>
            </a:r>
            <a:r>
              <a:rPr lang="es-ES_tradnl" dirty="0"/>
              <a:t>);</a:t>
            </a:r>
          </a:p>
          <a:p>
            <a:r>
              <a:rPr lang="es-ES_tradnl" dirty="0"/>
              <a:t>    }</a:t>
            </a:r>
          </a:p>
          <a:p>
            <a:r>
              <a:rPr lang="es-ES_tradnl" dirty="0"/>
              <a:t>}</a:t>
            </a:r>
          </a:p>
        </p:txBody>
      </p:sp>
    </p:spTree>
    <p:extLst>
      <p:ext uri="{BB962C8B-B14F-4D97-AF65-F5344CB8AC3E}">
        <p14:creationId xmlns:p14="http://schemas.microsoft.com/office/powerpoint/2010/main" val="31839005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7A25D0-7638-3633-93CA-9F15F9664C75}"/>
              </a:ext>
            </a:extLst>
          </p:cNvPr>
          <p:cNvSpPr>
            <a:spLocks noGrp="1"/>
          </p:cNvSpPr>
          <p:nvPr>
            <p:ph type="title"/>
          </p:nvPr>
        </p:nvSpPr>
        <p:spPr>
          <a:xfrm>
            <a:off x="-1229939" y="423453"/>
            <a:ext cx="10515600" cy="1325563"/>
          </a:xfrm>
        </p:spPr>
        <p:txBody>
          <a:bodyPr>
            <a:normAutofit fontScale="90000"/>
          </a:bodyPr>
          <a:lstStyle/>
          <a:p>
            <a:r>
              <a:rPr lang="es-CO" b="1" dirty="0"/>
              <a:t>Ordenamientos clásicos</a:t>
            </a:r>
            <a:br>
              <a:rPr lang="es-CO" b="1" dirty="0"/>
            </a:br>
            <a:r>
              <a:rPr lang="es-CO" b="1" dirty="0"/>
              <a:t>Burbuja (estable, simple)</a:t>
            </a:r>
            <a:br>
              <a:rPr lang="es-CO" b="1" dirty="0"/>
            </a:br>
            <a:endParaRPr lang="es-ES_tradnl" dirty="0"/>
          </a:p>
        </p:txBody>
      </p:sp>
      <p:sp>
        <p:nvSpPr>
          <p:cNvPr id="3" name="Marcador de texto 2">
            <a:extLst>
              <a:ext uri="{FF2B5EF4-FFF2-40B4-BE49-F238E27FC236}">
                <a16:creationId xmlns:a16="http://schemas.microsoft.com/office/drawing/2014/main" id="{54F746B9-1844-049D-4427-1B66204368E7}"/>
              </a:ext>
            </a:extLst>
          </p:cNvPr>
          <p:cNvSpPr>
            <a:spLocks noGrp="1"/>
          </p:cNvSpPr>
          <p:nvPr>
            <p:ph type="body" idx="1"/>
          </p:nvPr>
        </p:nvSpPr>
        <p:spPr/>
        <p:txBody>
          <a:bodyPr/>
          <a:lstStyle/>
          <a:p>
            <a:endParaRPr lang="es-ES_tradnl" dirty="0"/>
          </a:p>
        </p:txBody>
      </p:sp>
      <p:sp>
        <p:nvSpPr>
          <p:cNvPr id="5" name="CuadroTexto 4">
            <a:extLst>
              <a:ext uri="{FF2B5EF4-FFF2-40B4-BE49-F238E27FC236}">
                <a16:creationId xmlns:a16="http://schemas.microsoft.com/office/drawing/2014/main" id="{8A8BCE4E-E18D-0E63-5B3C-13D12EFDB80C}"/>
              </a:ext>
            </a:extLst>
          </p:cNvPr>
          <p:cNvSpPr txBox="1"/>
          <p:nvPr/>
        </p:nvSpPr>
        <p:spPr>
          <a:xfrm>
            <a:off x="975360" y="1339168"/>
            <a:ext cx="7879080" cy="4185761"/>
          </a:xfrm>
          <a:prstGeom prst="rect">
            <a:avLst/>
          </a:prstGeom>
          <a:noFill/>
        </p:spPr>
        <p:txBody>
          <a:bodyPr wrap="square">
            <a:spAutoFit/>
          </a:bodyPr>
          <a:lstStyle/>
          <a:p>
            <a:r>
              <a:rPr lang="es-ES_tradnl" dirty="0" err="1"/>
              <a:t>import</a:t>
            </a:r>
            <a:r>
              <a:rPr lang="es-ES_tradnl" dirty="0"/>
              <a:t> </a:t>
            </a:r>
            <a:r>
              <a:rPr lang="es-ES_tradnl" dirty="0" err="1"/>
              <a:t>java.util.Arrays</a:t>
            </a:r>
            <a:r>
              <a:rPr lang="es-ES_tradnl" dirty="0"/>
              <a:t>;</a:t>
            </a:r>
          </a:p>
          <a:p>
            <a:endParaRPr lang="es-ES_tradnl" dirty="0"/>
          </a:p>
          <a:p>
            <a:r>
              <a:rPr lang="es-ES_tradnl" dirty="0" err="1"/>
              <a:t>public</a:t>
            </a:r>
            <a:r>
              <a:rPr lang="es-ES_tradnl" dirty="0"/>
              <a:t> </a:t>
            </a:r>
            <a:r>
              <a:rPr lang="es-ES_tradnl" dirty="0" err="1"/>
              <a:t>class</a:t>
            </a:r>
            <a:r>
              <a:rPr lang="es-ES_tradnl" dirty="0"/>
              <a:t> Burbuja {</a:t>
            </a:r>
          </a:p>
          <a:p>
            <a:r>
              <a:rPr lang="es-ES_tradnl" dirty="0"/>
              <a:t>    </a:t>
            </a:r>
            <a:r>
              <a:rPr lang="es-ES_tradnl" dirty="0" err="1"/>
              <a:t>public</a:t>
            </a:r>
            <a:r>
              <a:rPr lang="es-ES_tradnl" dirty="0"/>
              <a:t> </a:t>
            </a:r>
            <a:r>
              <a:rPr lang="es-ES_tradnl" dirty="0" err="1"/>
              <a:t>static</a:t>
            </a:r>
            <a:r>
              <a:rPr lang="es-ES_tradnl" dirty="0"/>
              <a:t> </a:t>
            </a:r>
            <a:r>
              <a:rPr lang="es-ES_tradnl" dirty="0" err="1"/>
              <a:t>void</a:t>
            </a:r>
            <a:r>
              <a:rPr lang="es-ES_tradnl" dirty="0"/>
              <a:t> </a:t>
            </a:r>
            <a:r>
              <a:rPr lang="es-ES_tradnl" dirty="0" err="1"/>
              <a:t>bubbleSort</a:t>
            </a:r>
            <a:r>
              <a:rPr lang="es-ES_tradnl" dirty="0"/>
              <a:t>(</a:t>
            </a:r>
            <a:r>
              <a:rPr lang="es-ES_tradnl" dirty="0" err="1"/>
              <a:t>double</a:t>
            </a:r>
            <a:r>
              <a:rPr lang="es-ES_tradnl" dirty="0"/>
              <a:t>[] a) {</a:t>
            </a:r>
          </a:p>
          <a:p>
            <a:r>
              <a:rPr lang="es-ES_tradnl" dirty="0"/>
              <a:t>        </a:t>
            </a:r>
            <a:r>
              <a:rPr lang="es-ES_tradnl" dirty="0" err="1"/>
              <a:t>boolean</a:t>
            </a:r>
            <a:r>
              <a:rPr lang="es-ES_tradnl" dirty="0"/>
              <a:t> </a:t>
            </a:r>
            <a:r>
              <a:rPr lang="es-ES_tradnl" dirty="0" err="1"/>
              <a:t>swapped</a:t>
            </a:r>
            <a:r>
              <a:rPr lang="es-ES_tradnl" dirty="0"/>
              <a:t>;</a:t>
            </a:r>
          </a:p>
          <a:p>
            <a:r>
              <a:rPr lang="es-ES_tradnl" dirty="0"/>
              <a:t>        </a:t>
            </a:r>
            <a:r>
              <a:rPr lang="es-ES_tradnl" dirty="0" err="1"/>
              <a:t>for</a:t>
            </a:r>
            <a:r>
              <a:rPr lang="es-ES_tradnl" dirty="0"/>
              <a:t> (</a:t>
            </a:r>
            <a:r>
              <a:rPr lang="es-ES_tradnl" dirty="0" err="1"/>
              <a:t>int</a:t>
            </a:r>
            <a:r>
              <a:rPr lang="es-ES_tradnl" dirty="0"/>
              <a:t> i = 0; i &lt; </a:t>
            </a:r>
            <a:r>
              <a:rPr lang="es-ES_tradnl" dirty="0" err="1"/>
              <a:t>a.length</a:t>
            </a:r>
            <a:r>
              <a:rPr lang="es-ES_tradnl" dirty="0"/>
              <a:t> - 1; i++) {</a:t>
            </a:r>
          </a:p>
          <a:p>
            <a:r>
              <a:rPr lang="es-ES_tradnl" dirty="0"/>
              <a:t>            </a:t>
            </a:r>
            <a:r>
              <a:rPr lang="es-ES_tradnl" dirty="0" err="1"/>
              <a:t>swapped</a:t>
            </a:r>
            <a:r>
              <a:rPr lang="es-ES_tradnl" dirty="0"/>
              <a:t> = false;</a:t>
            </a:r>
          </a:p>
          <a:p>
            <a:r>
              <a:rPr lang="es-ES_tradnl" dirty="0"/>
              <a:t>            </a:t>
            </a:r>
            <a:r>
              <a:rPr lang="es-ES_tradnl" dirty="0" err="1"/>
              <a:t>for</a:t>
            </a:r>
            <a:r>
              <a:rPr lang="es-ES_tradnl" dirty="0"/>
              <a:t> (</a:t>
            </a:r>
            <a:r>
              <a:rPr lang="es-ES_tradnl" dirty="0" err="1"/>
              <a:t>int</a:t>
            </a:r>
            <a:r>
              <a:rPr lang="es-ES_tradnl" dirty="0"/>
              <a:t> j = 0; j &lt; </a:t>
            </a:r>
            <a:r>
              <a:rPr lang="es-ES_tradnl" dirty="0" err="1"/>
              <a:t>a.length</a:t>
            </a:r>
            <a:r>
              <a:rPr lang="es-ES_tradnl" dirty="0"/>
              <a:t> - 1 - i; </a:t>
            </a:r>
            <a:r>
              <a:rPr lang="es-ES_tradnl" dirty="0" err="1"/>
              <a:t>j++</a:t>
            </a:r>
            <a:r>
              <a:rPr lang="es-ES_tradnl" dirty="0"/>
              <a:t>) {</a:t>
            </a:r>
          </a:p>
          <a:p>
            <a:r>
              <a:rPr lang="es-ES_tradnl" dirty="0"/>
              <a:t>                </a:t>
            </a:r>
            <a:r>
              <a:rPr lang="es-ES_tradnl" dirty="0" err="1"/>
              <a:t>if</a:t>
            </a:r>
            <a:r>
              <a:rPr lang="es-ES_tradnl" dirty="0"/>
              <a:t> (a[j] &gt; a[j + 1]) { </a:t>
            </a:r>
            <a:r>
              <a:rPr lang="es-ES_tradnl" dirty="0" err="1"/>
              <a:t>double</a:t>
            </a:r>
            <a:r>
              <a:rPr lang="es-ES_tradnl" dirty="0"/>
              <a:t> t = a[j]; a[j] = a[j+1]; a[j+1] = t; </a:t>
            </a:r>
            <a:r>
              <a:rPr lang="es-ES_tradnl" dirty="0" err="1"/>
              <a:t>swapped</a:t>
            </a:r>
            <a:r>
              <a:rPr lang="es-ES_tradnl" dirty="0"/>
              <a:t> = true; }</a:t>
            </a:r>
          </a:p>
          <a:p>
            <a:r>
              <a:rPr lang="es-ES_tradnl" dirty="0"/>
              <a:t>            }</a:t>
            </a:r>
          </a:p>
          <a:p>
            <a:r>
              <a:rPr lang="es-ES_tradnl" dirty="0"/>
              <a:t>            </a:t>
            </a:r>
            <a:r>
              <a:rPr lang="es-ES_tradnl" dirty="0" err="1"/>
              <a:t>if</a:t>
            </a:r>
            <a:r>
              <a:rPr lang="es-ES_tradnl" dirty="0"/>
              <a:t> (!</a:t>
            </a:r>
            <a:r>
              <a:rPr lang="es-ES_tradnl" dirty="0" err="1"/>
              <a:t>swapped</a:t>
            </a:r>
            <a:r>
              <a:rPr lang="es-ES_tradnl" dirty="0"/>
              <a:t>) break; // pequeña optimización</a:t>
            </a:r>
          </a:p>
          <a:p>
            <a:r>
              <a:rPr lang="es-ES_tradnl" dirty="0"/>
              <a:t>        }</a:t>
            </a:r>
          </a:p>
          <a:p>
            <a:r>
              <a:rPr lang="es-ES_tradnl" dirty="0"/>
              <a:t>    }</a:t>
            </a:r>
          </a:p>
          <a:p>
            <a:r>
              <a:rPr lang="es-ES_tradnl" dirty="0"/>
              <a:t>    </a:t>
            </a:r>
            <a:r>
              <a:rPr lang="es-ES_tradnl" dirty="0" err="1"/>
              <a:t>public</a:t>
            </a:r>
            <a:r>
              <a:rPr lang="es-ES_tradnl" dirty="0"/>
              <a:t> </a:t>
            </a:r>
            <a:r>
              <a:rPr lang="es-ES_tradnl" dirty="0" err="1"/>
              <a:t>static</a:t>
            </a:r>
            <a:r>
              <a:rPr lang="es-ES_tradnl" dirty="0"/>
              <a:t> </a:t>
            </a:r>
            <a:r>
              <a:rPr lang="es-ES_tradnl" dirty="0" err="1"/>
              <a:t>void</a:t>
            </a:r>
            <a:r>
              <a:rPr lang="es-ES_tradnl" dirty="0"/>
              <a:t> </a:t>
            </a:r>
            <a:r>
              <a:rPr lang="es-ES_tradnl" dirty="0" err="1"/>
              <a:t>main</a:t>
            </a:r>
            <a:r>
              <a:rPr lang="es-ES_tradnl" dirty="0"/>
              <a:t>(</a:t>
            </a:r>
            <a:r>
              <a:rPr lang="es-ES_tradnl" dirty="0" err="1"/>
              <a:t>String</a:t>
            </a:r>
            <a:r>
              <a:rPr lang="es-ES_tradnl" dirty="0"/>
              <a:t>[] </a:t>
            </a:r>
            <a:r>
              <a:rPr lang="es-ES_tradnl" dirty="0" err="1"/>
              <a:t>args</a:t>
            </a:r>
            <a:r>
              <a:rPr lang="es-ES_tradnl" dirty="0"/>
              <a:t>) {</a:t>
            </a:r>
          </a:p>
          <a:p>
            <a:r>
              <a:rPr lang="es-ES_tradnl" dirty="0"/>
              <a:t>        </a:t>
            </a:r>
            <a:r>
              <a:rPr lang="es-ES_tradnl" dirty="0" err="1"/>
              <a:t>double</a:t>
            </a:r>
            <a:r>
              <a:rPr lang="es-ES_tradnl" dirty="0"/>
              <a:t>[] notas = {3.5, 4.0, 2.8, 5.0, 3.8};</a:t>
            </a:r>
          </a:p>
          <a:p>
            <a:r>
              <a:rPr lang="es-ES_tradnl" dirty="0"/>
              <a:t>        </a:t>
            </a:r>
            <a:r>
              <a:rPr lang="es-ES_tradnl" dirty="0" err="1"/>
              <a:t>bubbleSort</a:t>
            </a:r>
            <a:r>
              <a:rPr lang="es-ES_tradnl" dirty="0"/>
              <a:t>(notas);</a:t>
            </a:r>
          </a:p>
          <a:p>
            <a:r>
              <a:rPr lang="es-ES_tradnl" dirty="0"/>
              <a:t>        </a:t>
            </a:r>
            <a:r>
              <a:rPr lang="es-ES_tradnl" dirty="0" err="1"/>
              <a:t>System.out.println</a:t>
            </a:r>
            <a:r>
              <a:rPr lang="es-ES_tradnl" dirty="0"/>
              <a:t>(</a:t>
            </a:r>
            <a:r>
              <a:rPr lang="es-ES_tradnl" dirty="0" err="1"/>
              <a:t>Arrays.toString</a:t>
            </a:r>
            <a:r>
              <a:rPr lang="es-ES_tradnl" dirty="0"/>
              <a:t>(notas));</a:t>
            </a:r>
          </a:p>
          <a:p>
            <a:r>
              <a:rPr lang="es-ES_tradnl" dirty="0"/>
              <a:t>    }</a:t>
            </a:r>
          </a:p>
          <a:p>
            <a:r>
              <a:rPr lang="es-ES_tradnl" dirty="0"/>
              <a:t>}</a:t>
            </a:r>
          </a:p>
        </p:txBody>
      </p:sp>
    </p:spTree>
    <p:extLst>
      <p:ext uri="{BB962C8B-B14F-4D97-AF65-F5344CB8AC3E}">
        <p14:creationId xmlns:p14="http://schemas.microsoft.com/office/powerpoint/2010/main" val="35740314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9F6F9F29-3277-082A-3C65-3FFD2A3A912F}"/>
              </a:ext>
            </a:extLst>
          </p:cNvPr>
          <p:cNvSpPr txBox="1">
            <a:spLocks/>
          </p:cNvSpPr>
          <p:nvPr/>
        </p:nvSpPr>
        <p:spPr>
          <a:xfrm>
            <a:off x="-413075" y="289341"/>
            <a:ext cx="10515600" cy="132556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400"/>
              <a:buFont typeface="Bell MT"/>
              <a:buNone/>
              <a:defRPr sz="4400" b="1" i="0" u="none" strike="noStrike" cap="none">
                <a:solidFill>
                  <a:schemeClr val="dk1"/>
                </a:solidFill>
                <a:latin typeface="Bell MT"/>
                <a:ea typeface="Bell MT"/>
                <a:cs typeface="Bell MT"/>
                <a:sym typeface="Bell M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s-CO"/>
              <a:t>Selección (no estable, pocas escrituras)</a:t>
            </a:r>
            <a:endParaRPr lang="es-ES_tradnl" dirty="0"/>
          </a:p>
        </p:txBody>
      </p:sp>
      <p:sp>
        <p:nvSpPr>
          <p:cNvPr id="8" name="CuadroTexto 7">
            <a:extLst>
              <a:ext uri="{FF2B5EF4-FFF2-40B4-BE49-F238E27FC236}">
                <a16:creationId xmlns:a16="http://schemas.microsoft.com/office/drawing/2014/main" id="{EA70D096-2519-358B-D431-A77EF05E8B6F}"/>
              </a:ext>
            </a:extLst>
          </p:cNvPr>
          <p:cNvSpPr txBox="1"/>
          <p:nvPr/>
        </p:nvSpPr>
        <p:spPr>
          <a:xfrm>
            <a:off x="743712" y="1662332"/>
            <a:ext cx="8314944" cy="3616803"/>
          </a:xfrm>
          <a:prstGeom prst="rect">
            <a:avLst/>
          </a:prstGeom>
          <a:noFill/>
        </p:spPr>
        <p:txBody>
          <a:bodyPr wrap="square">
            <a:spAutoFit/>
          </a:bodyPr>
          <a:lstStyle/>
          <a:p>
            <a:r>
              <a:rPr lang="es-ES_tradnl" dirty="0" err="1"/>
              <a:t>import</a:t>
            </a:r>
            <a:r>
              <a:rPr lang="es-ES_tradnl" dirty="0"/>
              <a:t> </a:t>
            </a:r>
            <a:r>
              <a:rPr lang="es-ES_tradnl" dirty="0" err="1"/>
              <a:t>java.util.Arrays</a:t>
            </a:r>
            <a:r>
              <a:rPr lang="es-ES_tradnl" dirty="0"/>
              <a:t>;</a:t>
            </a:r>
          </a:p>
          <a:p>
            <a:endParaRPr lang="es-ES_tradnl" dirty="0"/>
          </a:p>
          <a:p>
            <a:r>
              <a:rPr lang="es-ES_tradnl" dirty="0" err="1"/>
              <a:t>public</a:t>
            </a:r>
            <a:r>
              <a:rPr lang="es-ES_tradnl" dirty="0"/>
              <a:t> </a:t>
            </a:r>
            <a:r>
              <a:rPr lang="es-ES_tradnl" dirty="0" err="1"/>
              <a:t>class</a:t>
            </a:r>
            <a:r>
              <a:rPr lang="es-ES_tradnl" dirty="0"/>
              <a:t> </a:t>
            </a:r>
            <a:r>
              <a:rPr lang="es-ES_tradnl" dirty="0" err="1"/>
              <a:t>Seleccion</a:t>
            </a:r>
            <a:r>
              <a:rPr lang="es-ES_tradnl" dirty="0"/>
              <a:t> {</a:t>
            </a:r>
          </a:p>
          <a:p>
            <a:r>
              <a:rPr lang="es-ES_tradnl" dirty="0"/>
              <a:t>    </a:t>
            </a:r>
            <a:r>
              <a:rPr lang="es-ES_tradnl" dirty="0" err="1"/>
              <a:t>public</a:t>
            </a:r>
            <a:r>
              <a:rPr lang="es-ES_tradnl" dirty="0"/>
              <a:t> </a:t>
            </a:r>
            <a:r>
              <a:rPr lang="es-ES_tradnl" dirty="0" err="1"/>
              <a:t>static</a:t>
            </a:r>
            <a:r>
              <a:rPr lang="es-ES_tradnl" dirty="0"/>
              <a:t> </a:t>
            </a:r>
            <a:r>
              <a:rPr lang="es-ES_tradnl" dirty="0" err="1"/>
              <a:t>void</a:t>
            </a:r>
            <a:r>
              <a:rPr lang="es-ES_tradnl" dirty="0"/>
              <a:t> </a:t>
            </a:r>
            <a:r>
              <a:rPr lang="es-ES_tradnl" dirty="0" err="1"/>
              <a:t>selectionSort</a:t>
            </a:r>
            <a:r>
              <a:rPr lang="es-ES_tradnl" dirty="0"/>
              <a:t>(</a:t>
            </a:r>
            <a:r>
              <a:rPr lang="es-ES_tradnl" dirty="0" err="1"/>
              <a:t>double</a:t>
            </a:r>
            <a:r>
              <a:rPr lang="es-ES_tradnl" dirty="0"/>
              <a:t>[] a) {</a:t>
            </a:r>
          </a:p>
          <a:p>
            <a:r>
              <a:rPr lang="es-ES_tradnl" dirty="0"/>
              <a:t>        </a:t>
            </a:r>
            <a:r>
              <a:rPr lang="es-ES_tradnl" dirty="0" err="1"/>
              <a:t>for</a:t>
            </a:r>
            <a:r>
              <a:rPr lang="es-ES_tradnl" dirty="0"/>
              <a:t> (</a:t>
            </a:r>
            <a:r>
              <a:rPr lang="es-ES_tradnl" dirty="0" err="1"/>
              <a:t>int</a:t>
            </a:r>
            <a:r>
              <a:rPr lang="es-ES_tradnl" dirty="0"/>
              <a:t> i = 0; i &lt; </a:t>
            </a:r>
            <a:r>
              <a:rPr lang="es-ES_tradnl" dirty="0" err="1"/>
              <a:t>a.length</a:t>
            </a:r>
            <a:r>
              <a:rPr lang="es-ES_tradnl" dirty="0"/>
              <a:t> - 1; i++) {</a:t>
            </a:r>
          </a:p>
          <a:p>
            <a:r>
              <a:rPr lang="es-ES_tradnl" dirty="0"/>
              <a:t>            </a:t>
            </a:r>
            <a:r>
              <a:rPr lang="es-ES_tradnl" dirty="0" err="1"/>
              <a:t>int</a:t>
            </a:r>
            <a:r>
              <a:rPr lang="es-ES_tradnl" dirty="0"/>
              <a:t> min = i;</a:t>
            </a:r>
          </a:p>
          <a:p>
            <a:r>
              <a:rPr lang="es-ES_tradnl" dirty="0"/>
              <a:t>            </a:t>
            </a:r>
            <a:r>
              <a:rPr lang="es-ES_tradnl" dirty="0" err="1"/>
              <a:t>for</a:t>
            </a:r>
            <a:r>
              <a:rPr lang="es-ES_tradnl" dirty="0"/>
              <a:t> (</a:t>
            </a:r>
            <a:r>
              <a:rPr lang="es-ES_tradnl" dirty="0" err="1"/>
              <a:t>int</a:t>
            </a:r>
            <a:r>
              <a:rPr lang="es-ES_tradnl" dirty="0"/>
              <a:t> j = i + 1; j &lt; </a:t>
            </a:r>
            <a:r>
              <a:rPr lang="es-ES_tradnl" dirty="0" err="1"/>
              <a:t>a.length</a:t>
            </a:r>
            <a:r>
              <a:rPr lang="es-ES_tradnl" dirty="0"/>
              <a:t>; </a:t>
            </a:r>
            <a:r>
              <a:rPr lang="es-ES_tradnl" dirty="0" err="1"/>
              <a:t>j++</a:t>
            </a:r>
            <a:r>
              <a:rPr lang="es-ES_tradnl" dirty="0"/>
              <a:t>) </a:t>
            </a:r>
            <a:r>
              <a:rPr lang="es-ES_tradnl" dirty="0" err="1"/>
              <a:t>if</a:t>
            </a:r>
            <a:r>
              <a:rPr lang="es-ES_tradnl" dirty="0"/>
              <a:t> (a[j] &lt; a[min]) min = j;</a:t>
            </a:r>
          </a:p>
          <a:p>
            <a:r>
              <a:rPr lang="es-ES_tradnl" dirty="0"/>
              <a:t>            </a:t>
            </a:r>
            <a:r>
              <a:rPr lang="es-ES_tradnl" dirty="0" err="1"/>
              <a:t>double</a:t>
            </a:r>
            <a:r>
              <a:rPr lang="es-ES_tradnl" dirty="0"/>
              <a:t> t = a[i]; a[i] = a[min]; a[min] = t;</a:t>
            </a:r>
          </a:p>
          <a:p>
            <a:r>
              <a:rPr lang="es-ES_tradnl" dirty="0"/>
              <a:t>        }</a:t>
            </a:r>
          </a:p>
          <a:p>
            <a:r>
              <a:rPr lang="es-ES_tradnl" dirty="0"/>
              <a:t>    }</a:t>
            </a:r>
          </a:p>
          <a:p>
            <a:r>
              <a:rPr lang="es-ES_tradnl" dirty="0"/>
              <a:t>    </a:t>
            </a:r>
            <a:r>
              <a:rPr lang="es-ES_tradnl" dirty="0" err="1"/>
              <a:t>public</a:t>
            </a:r>
            <a:r>
              <a:rPr lang="es-ES_tradnl" dirty="0"/>
              <a:t> </a:t>
            </a:r>
            <a:r>
              <a:rPr lang="es-ES_tradnl" dirty="0" err="1"/>
              <a:t>static</a:t>
            </a:r>
            <a:r>
              <a:rPr lang="es-ES_tradnl" dirty="0"/>
              <a:t> </a:t>
            </a:r>
            <a:r>
              <a:rPr lang="es-ES_tradnl" dirty="0" err="1"/>
              <a:t>void</a:t>
            </a:r>
            <a:r>
              <a:rPr lang="es-ES_tradnl" dirty="0"/>
              <a:t> </a:t>
            </a:r>
            <a:r>
              <a:rPr lang="es-ES_tradnl" dirty="0" err="1"/>
              <a:t>main</a:t>
            </a:r>
            <a:r>
              <a:rPr lang="es-ES_tradnl" dirty="0"/>
              <a:t>(</a:t>
            </a:r>
            <a:r>
              <a:rPr lang="es-ES_tradnl" dirty="0" err="1"/>
              <a:t>String</a:t>
            </a:r>
            <a:r>
              <a:rPr lang="es-ES_tradnl" dirty="0"/>
              <a:t>[] </a:t>
            </a:r>
            <a:r>
              <a:rPr lang="es-ES_tradnl" dirty="0" err="1"/>
              <a:t>args</a:t>
            </a:r>
            <a:r>
              <a:rPr lang="es-ES_tradnl" dirty="0"/>
              <a:t>) {</a:t>
            </a:r>
          </a:p>
          <a:p>
            <a:r>
              <a:rPr lang="es-ES_tradnl" dirty="0"/>
              <a:t>        </a:t>
            </a:r>
            <a:r>
              <a:rPr lang="es-ES_tradnl" dirty="0" err="1"/>
              <a:t>double</a:t>
            </a:r>
            <a:r>
              <a:rPr lang="es-ES_tradnl" dirty="0"/>
              <a:t>[] notas = {3.5, 4.0, 2.8, 5.0, 3.8};</a:t>
            </a:r>
          </a:p>
          <a:p>
            <a:r>
              <a:rPr lang="es-ES_tradnl" dirty="0"/>
              <a:t>        </a:t>
            </a:r>
            <a:r>
              <a:rPr lang="es-ES_tradnl" dirty="0" err="1"/>
              <a:t>selectionSort</a:t>
            </a:r>
            <a:r>
              <a:rPr lang="es-ES_tradnl" dirty="0"/>
              <a:t>(notas);</a:t>
            </a:r>
          </a:p>
          <a:p>
            <a:r>
              <a:rPr lang="es-ES_tradnl" dirty="0"/>
              <a:t>        </a:t>
            </a:r>
            <a:r>
              <a:rPr lang="es-ES_tradnl" dirty="0" err="1"/>
              <a:t>System.out.println</a:t>
            </a:r>
            <a:r>
              <a:rPr lang="es-ES_tradnl" dirty="0"/>
              <a:t>(</a:t>
            </a:r>
            <a:r>
              <a:rPr lang="es-ES_tradnl" dirty="0" err="1"/>
              <a:t>Arrays.toString</a:t>
            </a:r>
            <a:r>
              <a:rPr lang="es-ES_tradnl" dirty="0"/>
              <a:t>(notas));</a:t>
            </a:r>
          </a:p>
          <a:p>
            <a:r>
              <a:rPr lang="es-ES_tradnl" dirty="0"/>
              <a:t>    }</a:t>
            </a:r>
          </a:p>
          <a:p>
            <a:r>
              <a:rPr lang="es-ES_tradnl" dirty="0"/>
              <a:t>}</a:t>
            </a:r>
          </a:p>
        </p:txBody>
      </p:sp>
    </p:spTree>
    <p:extLst>
      <p:ext uri="{BB962C8B-B14F-4D97-AF65-F5344CB8AC3E}">
        <p14:creationId xmlns:p14="http://schemas.microsoft.com/office/powerpoint/2010/main" val="2457325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4"/>
          <p:cNvSpPr/>
          <p:nvPr/>
        </p:nvSpPr>
        <p:spPr>
          <a:xfrm>
            <a:off x="361122" y="600672"/>
            <a:ext cx="764004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a:solidFill>
                  <a:srgbClr val="C00000"/>
                </a:solidFill>
                <a:latin typeface="Corben"/>
                <a:ea typeface="Corben"/>
                <a:cs typeface="Corben"/>
                <a:sym typeface="Corben"/>
              </a:rPr>
              <a:t>¿Qué es un vector en programación?</a:t>
            </a:r>
            <a:endParaRPr/>
          </a:p>
        </p:txBody>
      </p:sp>
      <p:cxnSp>
        <p:nvCxnSpPr>
          <p:cNvPr id="123" name="Google Shape;123;p4"/>
          <p:cNvCxnSpPr/>
          <p:nvPr/>
        </p:nvCxnSpPr>
        <p:spPr>
          <a:xfrm>
            <a:off x="8865704" y="1258187"/>
            <a:ext cx="2968487" cy="0"/>
          </a:xfrm>
          <a:prstGeom prst="straightConnector1">
            <a:avLst/>
          </a:prstGeom>
          <a:noFill/>
          <a:ln w="9525" cap="flat" cmpd="sng">
            <a:solidFill>
              <a:srgbClr val="C00000"/>
            </a:solidFill>
            <a:prstDash val="solid"/>
            <a:miter lim="800000"/>
            <a:headEnd type="none" w="sm" len="sm"/>
            <a:tailEnd type="none" w="sm" len="sm"/>
          </a:ln>
        </p:spPr>
      </p:cxnSp>
      <p:sp>
        <p:nvSpPr>
          <p:cNvPr id="124" name="Google Shape;124;p4"/>
          <p:cNvSpPr/>
          <p:nvPr/>
        </p:nvSpPr>
        <p:spPr>
          <a:xfrm>
            <a:off x="8435008" y="1258187"/>
            <a:ext cx="3829878"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400">
                <a:solidFill>
                  <a:srgbClr val="00B050"/>
                </a:solidFill>
                <a:latin typeface="Bell MT"/>
                <a:ea typeface="Bell MT"/>
                <a:cs typeface="Bell MT"/>
                <a:sym typeface="Bell MT"/>
              </a:rPr>
              <a:t>Asignatura Programación II</a:t>
            </a:r>
            <a:br>
              <a:rPr lang="es-ES" sz="1400">
                <a:solidFill>
                  <a:srgbClr val="00B050"/>
                </a:solidFill>
                <a:latin typeface="Bell MT"/>
                <a:ea typeface="Bell MT"/>
                <a:cs typeface="Bell MT"/>
                <a:sym typeface="Bell MT"/>
              </a:rPr>
            </a:br>
            <a:r>
              <a:rPr lang="es-ES" sz="1400">
                <a:solidFill>
                  <a:srgbClr val="00B050"/>
                </a:solidFill>
                <a:latin typeface="Bell MT"/>
                <a:ea typeface="Bell MT"/>
                <a:cs typeface="Bell MT"/>
                <a:sym typeface="Bell MT"/>
              </a:rPr>
              <a:t>Unidad 5: Arreglo</a:t>
            </a:r>
            <a:endParaRPr sz="1400">
              <a:solidFill>
                <a:srgbClr val="00B050"/>
              </a:solidFill>
              <a:latin typeface="Bell MT"/>
              <a:ea typeface="Bell MT"/>
              <a:cs typeface="Bell MT"/>
              <a:sym typeface="Bell MT"/>
            </a:endParaRPr>
          </a:p>
        </p:txBody>
      </p:sp>
      <p:pic>
        <p:nvPicPr>
          <p:cNvPr id="125" name="Google Shape;125;p4"/>
          <p:cNvPicPr preferRelativeResize="0"/>
          <p:nvPr/>
        </p:nvPicPr>
        <p:blipFill rotWithShape="1">
          <a:blip r:embed="rId3">
            <a:alphaModFix/>
          </a:blip>
          <a:srcRect l="28152" t="36386" r="44961" b="21698"/>
          <a:stretch/>
        </p:blipFill>
        <p:spPr>
          <a:xfrm>
            <a:off x="5949111" y="1957119"/>
            <a:ext cx="5316353" cy="4417030"/>
          </a:xfrm>
          <a:prstGeom prst="rect">
            <a:avLst/>
          </a:prstGeom>
          <a:noFill/>
          <a:ln>
            <a:noFill/>
          </a:ln>
          <a:effectLst>
            <a:outerShdw blurRad="190500" algn="tl" rotWithShape="0">
              <a:srgbClr val="000000">
                <a:alpha val="69803"/>
              </a:srgbClr>
            </a:outerShdw>
          </a:effectLst>
        </p:spPr>
      </p:pic>
      <p:sp>
        <p:nvSpPr>
          <p:cNvPr id="126" name="Google Shape;126;p4"/>
          <p:cNvSpPr txBox="1"/>
          <p:nvPr/>
        </p:nvSpPr>
        <p:spPr>
          <a:xfrm>
            <a:off x="361122" y="1449287"/>
            <a:ext cx="5165035" cy="101566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2000">
                <a:solidFill>
                  <a:schemeClr val="lt1"/>
                </a:solidFill>
                <a:latin typeface="Bell MT"/>
                <a:ea typeface="Bell MT"/>
                <a:cs typeface="Bell MT"/>
                <a:sym typeface="Bell MT"/>
              </a:rPr>
              <a:t>Un vector es una variable, que puede almacenar muchos elementos, pero todos los elementos deben ser del mismo tipo</a:t>
            </a:r>
            <a:r>
              <a:rPr lang="es-ES" sz="1800">
                <a:solidFill>
                  <a:schemeClr val="dk1"/>
                </a:solidFill>
                <a:latin typeface="Bell MT"/>
                <a:ea typeface="Bell MT"/>
                <a:cs typeface="Bell MT"/>
                <a:sym typeface="Bell MT"/>
              </a:rPr>
              <a:t>.  </a:t>
            </a:r>
            <a:endParaRPr/>
          </a:p>
        </p:txBody>
      </p:sp>
      <p:cxnSp>
        <p:nvCxnSpPr>
          <p:cNvPr id="127" name="Google Shape;127;p4"/>
          <p:cNvCxnSpPr/>
          <p:nvPr/>
        </p:nvCxnSpPr>
        <p:spPr>
          <a:xfrm>
            <a:off x="7421217" y="3949148"/>
            <a:ext cx="914400" cy="914400"/>
          </a:xfrm>
          <a:prstGeom prst="straightConnector1">
            <a:avLst/>
          </a:prstGeom>
          <a:noFill/>
          <a:ln w="9525" cap="flat" cmpd="sng">
            <a:solidFill>
              <a:schemeClr val="accent1"/>
            </a:solidFill>
            <a:prstDash val="solid"/>
            <a:miter lim="800000"/>
            <a:headEnd type="none" w="sm" len="sm"/>
            <a:tailEnd type="triangl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207B53-53A3-D3FB-F611-32E3A4EB4713}"/>
              </a:ext>
            </a:extLst>
          </p:cNvPr>
          <p:cNvSpPr>
            <a:spLocks noGrp="1"/>
          </p:cNvSpPr>
          <p:nvPr>
            <p:ph type="title"/>
          </p:nvPr>
        </p:nvSpPr>
        <p:spPr>
          <a:xfrm>
            <a:off x="513517" y="411261"/>
            <a:ext cx="10515600" cy="1325563"/>
          </a:xfrm>
        </p:spPr>
        <p:txBody>
          <a:bodyPr/>
          <a:lstStyle/>
          <a:p>
            <a:r>
              <a:rPr lang="es-CO" dirty="0"/>
              <a:t>Inserción (estable, bueno para casi ordenados)</a:t>
            </a:r>
            <a:endParaRPr lang="es-ES_tradnl" dirty="0"/>
          </a:p>
        </p:txBody>
      </p:sp>
      <p:sp>
        <p:nvSpPr>
          <p:cNvPr id="3" name="Marcador de texto 2">
            <a:extLst>
              <a:ext uri="{FF2B5EF4-FFF2-40B4-BE49-F238E27FC236}">
                <a16:creationId xmlns:a16="http://schemas.microsoft.com/office/drawing/2014/main" id="{A2A93384-1D03-2C0E-5137-F829AFDC8F20}"/>
              </a:ext>
            </a:extLst>
          </p:cNvPr>
          <p:cNvSpPr>
            <a:spLocks noGrp="1"/>
          </p:cNvSpPr>
          <p:nvPr>
            <p:ph type="body" idx="1"/>
          </p:nvPr>
        </p:nvSpPr>
        <p:spPr/>
        <p:txBody>
          <a:bodyPr/>
          <a:lstStyle/>
          <a:p>
            <a:endParaRPr lang="es-ES_tradnl" dirty="0"/>
          </a:p>
        </p:txBody>
      </p:sp>
      <p:sp>
        <p:nvSpPr>
          <p:cNvPr id="5" name="CuadroTexto 4">
            <a:extLst>
              <a:ext uri="{FF2B5EF4-FFF2-40B4-BE49-F238E27FC236}">
                <a16:creationId xmlns:a16="http://schemas.microsoft.com/office/drawing/2014/main" id="{F0394C56-39C3-077D-70B3-2D5CD331E819}"/>
              </a:ext>
            </a:extLst>
          </p:cNvPr>
          <p:cNvSpPr txBox="1"/>
          <p:nvPr/>
        </p:nvSpPr>
        <p:spPr>
          <a:xfrm>
            <a:off x="2279904" y="1554610"/>
            <a:ext cx="6882384" cy="3754874"/>
          </a:xfrm>
          <a:prstGeom prst="rect">
            <a:avLst/>
          </a:prstGeom>
          <a:noFill/>
        </p:spPr>
        <p:txBody>
          <a:bodyPr wrap="square">
            <a:spAutoFit/>
          </a:bodyPr>
          <a:lstStyle/>
          <a:p>
            <a:r>
              <a:rPr lang="es-ES_tradnl" dirty="0" err="1"/>
              <a:t>import</a:t>
            </a:r>
            <a:r>
              <a:rPr lang="es-ES_tradnl" dirty="0"/>
              <a:t> </a:t>
            </a:r>
            <a:r>
              <a:rPr lang="es-ES_tradnl" dirty="0" err="1"/>
              <a:t>java.util.Arrays</a:t>
            </a:r>
            <a:r>
              <a:rPr lang="es-ES_tradnl" dirty="0"/>
              <a:t>;</a:t>
            </a:r>
          </a:p>
          <a:p>
            <a:endParaRPr lang="es-ES_tradnl" dirty="0"/>
          </a:p>
          <a:p>
            <a:r>
              <a:rPr lang="es-ES_tradnl" dirty="0" err="1"/>
              <a:t>public</a:t>
            </a:r>
            <a:r>
              <a:rPr lang="es-ES_tradnl" dirty="0"/>
              <a:t> </a:t>
            </a:r>
            <a:r>
              <a:rPr lang="es-ES_tradnl" dirty="0" err="1"/>
              <a:t>class</a:t>
            </a:r>
            <a:r>
              <a:rPr lang="es-ES_tradnl" dirty="0"/>
              <a:t> </a:t>
            </a:r>
            <a:r>
              <a:rPr lang="es-ES_tradnl" dirty="0" err="1"/>
              <a:t>Insercion</a:t>
            </a:r>
            <a:r>
              <a:rPr lang="es-ES_tradnl" dirty="0"/>
              <a:t> {</a:t>
            </a:r>
          </a:p>
          <a:p>
            <a:r>
              <a:rPr lang="es-ES_tradnl" dirty="0"/>
              <a:t>    </a:t>
            </a:r>
            <a:r>
              <a:rPr lang="es-ES_tradnl" dirty="0" err="1"/>
              <a:t>public</a:t>
            </a:r>
            <a:r>
              <a:rPr lang="es-ES_tradnl" dirty="0"/>
              <a:t> </a:t>
            </a:r>
            <a:r>
              <a:rPr lang="es-ES_tradnl" dirty="0" err="1"/>
              <a:t>static</a:t>
            </a:r>
            <a:r>
              <a:rPr lang="es-ES_tradnl" dirty="0"/>
              <a:t> </a:t>
            </a:r>
            <a:r>
              <a:rPr lang="es-ES_tradnl" dirty="0" err="1"/>
              <a:t>void</a:t>
            </a:r>
            <a:r>
              <a:rPr lang="es-ES_tradnl" dirty="0"/>
              <a:t> </a:t>
            </a:r>
            <a:r>
              <a:rPr lang="es-ES_tradnl" dirty="0" err="1"/>
              <a:t>insertionSort</a:t>
            </a:r>
            <a:r>
              <a:rPr lang="es-ES_tradnl" dirty="0"/>
              <a:t>(</a:t>
            </a:r>
            <a:r>
              <a:rPr lang="es-ES_tradnl" dirty="0" err="1"/>
              <a:t>double</a:t>
            </a:r>
            <a:r>
              <a:rPr lang="es-ES_tradnl" dirty="0"/>
              <a:t>[] a) {</a:t>
            </a:r>
          </a:p>
          <a:p>
            <a:r>
              <a:rPr lang="es-ES_tradnl" dirty="0"/>
              <a:t>        </a:t>
            </a:r>
            <a:r>
              <a:rPr lang="es-ES_tradnl" dirty="0" err="1"/>
              <a:t>for</a:t>
            </a:r>
            <a:r>
              <a:rPr lang="es-ES_tradnl" dirty="0"/>
              <a:t> (</a:t>
            </a:r>
            <a:r>
              <a:rPr lang="es-ES_tradnl" dirty="0" err="1"/>
              <a:t>int</a:t>
            </a:r>
            <a:r>
              <a:rPr lang="es-ES_tradnl" dirty="0"/>
              <a:t> i = 1; i &lt; </a:t>
            </a:r>
            <a:r>
              <a:rPr lang="es-ES_tradnl" dirty="0" err="1"/>
              <a:t>a.length</a:t>
            </a:r>
            <a:r>
              <a:rPr lang="es-ES_tradnl" dirty="0"/>
              <a:t>; i++) {</a:t>
            </a:r>
          </a:p>
          <a:p>
            <a:r>
              <a:rPr lang="es-ES_tradnl" dirty="0"/>
              <a:t>            </a:t>
            </a:r>
            <a:r>
              <a:rPr lang="es-ES_tradnl" dirty="0" err="1"/>
              <a:t>double</a:t>
            </a:r>
            <a:r>
              <a:rPr lang="es-ES_tradnl" dirty="0"/>
              <a:t> </a:t>
            </a:r>
            <a:r>
              <a:rPr lang="es-ES_tradnl" dirty="0" err="1"/>
              <a:t>key</a:t>
            </a:r>
            <a:r>
              <a:rPr lang="es-ES_tradnl" dirty="0"/>
              <a:t> = a[i];</a:t>
            </a:r>
          </a:p>
          <a:p>
            <a:r>
              <a:rPr lang="es-ES_tradnl" dirty="0"/>
              <a:t>            </a:t>
            </a:r>
            <a:r>
              <a:rPr lang="es-ES_tradnl" dirty="0" err="1"/>
              <a:t>int</a:t>
            </a:r>
            <a:r>
              <a:rPr lang="es-ES_tradnl" dirty="0"/>
              <a:t> j = i - 1;</a:t>
            </a:r>
          </a:p>
          <a:p>
            <a:r>
              <a:rPr lang="es-ES_tradnl" dirty="0"/>
              <a:t>            </a:t>
            </a:r>
            <a:r>
              <a:rPr lang="es-ES_tradnl" dirty="0" err="1"/>
              <a:t>while</a:t>
            </a:r>
            <a:r>
              <a:rPr lang="es-ES_tradnl" dirty="0"/>
              <a:t> (j &gt;= 0 &amp;&amp; a[j] &gt; </a:t>
            </a:r>
            <a:r>
              <a:rPr lang="es-ES_tradnl" dirty="0" err="1"/>
              <a:t>key</a:t>
            </a:r>
            <a:r>
              <a:rPr lang="es-ES_tradnl" dirty="0"/>
              <a:t>) { a[j + 1] = a[j]; j--; }</a:t>
            </a:r>
          </a:p>
          <a:p>
            <a:r>
              <a:rPr lang="es-ES_tradnl" dirty="0"/>
              <a:t>            a[j + 1] = </a:t>
            </a:r>
            <a:r>
              <a:rPr lang="es-ES_tradnl" dirty="0" err="1"/>
              <a:t>key</a:t>
            </a:r>
            <a:r>
              <a:rPr lang="es-ES_tradnl" dirty="0"/>
              <a:t>;</a:t>
            </a:r>
          </a:p>
          <a:p>
            <a:r>
              <a:rPr lang="es-ES_tradnl" dirty="0"/>
              <a:t>        }</a:t>
            </a:r>
          </a:p>
          <a:p>
            <a:r>
              <a:rPr lang="es-ES_tradnl" dirty="0"/>
              <a:t>    }</a:t>
            </a:r>
          </a:p>
          <a:p>
            <a:r>
              <a:rPr lang="es-ES_tradnl" dirty="0"/>
              <a:t>    </a:t>
            </a:r>
            <a:r>
              <a:rPr lang="es-ES_tradnl" dirty="0" err="1"/>
              <a:t>public</a:t>
            </a:r>
            <a:r>
              <a:rPr lang="es-ES_tradnl" dirty="0"/>
              <a:t> </a:t>
            </a:r>
            <a:r>
              <a:rPr lang="es-ES_tradnl" dirty="0" err="1"/>
              <a:t>static</a:t>
            </a:r>
            <a:r>
              <a:rPr lang="es-ES_tradnl" dirty="0"/>
              <a:t> </a:t>
            </a:r>
            <a:r>
              <a:rPr lang="es-ES_tradnl" dirty="0" err="1"/>
              <a:t>void</a:t>
            </a:r>
            <a:r>
              <a:rPr lang="es-ES_tradnl" dirty="0"/>
              <a:t> </a:t>
            </a:r>
            <a:r>
              <a:rPr lang="es-ES_tradnl" dirty="0" err="1"/>
              <a:t>main</a:t>
            </a:r>
            <a:r>
              <a:rPr lang="es-ES_tradnl" dirty="0"/>
              <a:t>(</a:t>
            </a:r>
            <a:r>
              <a:rPr lang="es-ES_tradnl" dirty="0" err="1"/>
              <a:t>String</a:t>
            </a:r>
            <a:r>
              <a:rPr lang="es-ES_tradnl" dirty="0"/>
              <a:t>[] </a:t>
            </a:r>
            <a:r>
              <a:rPr lang="es-ES_tradnl" dirty="0" err="1"/>
              <a:t>args</a:t>
            </a:r>
            <a:r>
              <a:rPr lang="es-ES_tradnl" dirty="0"/>
              <a:t>) {</a:t>
            </a:r>
          </a:p>
          <a:p>
            <a:r>
              <a:rPr lang="es-ES_tradnl" dirty="0"/>
              <a:t>        </a:t>
            </a:r>
            <a:r>
              <a:rPr lang="es-ES_tradnl" dirty="0" err="1"/>
              <a:t>double</a:t>
            </a:r>
            <a:r>
              <a:rPr lang="es-ES_tradnl" dirty="0"/>
              <a:t>[] notas = {3.5, 4.0, 2.8, 5.0, 3.8};</a:t>
            </a:r>
          </a:p>
          <a:p>
            <a:r>
              <a:rPr lang="es-ES_tradnl" dirty="0"/>
              <a:t>        </a:t>
            </a:r>
            <a:r>
              <a:rPr lang="es-ES_tradnl" dirty="0" err="1"/>
              <a:t>insertionSort</a:t>
            </a:r>
            <a:r>
              <a:rPr lang="es-ES_tradnl" dirty="0"/>
              <a:t>(notas);</a:t>
            </a:r>
          </a:p>
          <a:p>
            <a:r>
              <a:rPr lang="es-ES_tradnl" dirty="0"/>
              <a:t>        </a:t>
            </a:r>
            <a:r>
              <a:rPr lang="es-ES_tradnl" dirty="0" err="1"/>
              <a:t>System.out.println</a:t>
            </a:r>
            <a:r>
              <a:rPr lang="es-ES_tradnl" dirty="0"/>
              <a:t>(</a:t>
            </a:r>
            <a:r>
              <a:rPr lang="es-ES_tradnl" dirty="0" err="1"/>
              <a:t>Arrays.toString</a:t>
            </a:r>
            <a:r>
              <a:rPr lang="es-ES_tradnl" dirty="0"/>
              <a:t>(notas));</a:t>
            </a:r>
          </a:p>
          <a:p>
            <a:r>
              <a:rPr lang="es-ES_tradnl" dirty="0"/>
              <a:t>    }</a:t>
            </a:r>
          </a:p>
          <a:p>
            <a:r>
              <a:rPr lang="es-ES_tradnl" dirty="0"/>
              <a:t>}</a:t>
            </a:r>
          </a:p>
        </p:txBody>
      </p:sp>
    </p:spTree>
    <p:extLst>
      <p:ext uri="{BB962C8B-B14F-4D97-AF65-F5344CB8AC3E}">
        <p14:creationId xmlns:p14="http://schemas.microsoft.com/office/powerpoint/2010/main" val="1507909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3EF11B-667D-7B9F-9F68-A77AA43785F3}"/>
              </a:ext>
            </a:extLst>
          </p:cNvPr>
          <p:cNvSpPr>
            <a:spLocks noGrp="1"/>
          </p:cNvSpPr>
          <p:nvPr>
            <p:ph type="title"/>
          </p:nvPr>
        </p:nvSpPr>
        <p:spPr>
          <a:xfrm>
            <a:off x="269677" y="681039"/>
            <a:ext cx="8020883" cy="1159954"/>
          </a:xfrm>
        </p:spPr>
        <p:txBody>
          <a:bodyPr>
            <a:normAutofit fontScale="90000"/>
          </a:bodyPr>
          <a:lstStyle/>
          <a:p>
            <a:r>
              <a:rPr lang="es-CO" b="1" dirty="0"/>
              <a:t>Uso práctico: </a:t>
            </a:r>
            <a:r>
              <a:rPr lang="es-CO" b="1" dirty="0" err="1"/>
              <a:t>Arrays.sort</a:t>
            </a:r>
            <a:r>
              <a:rPr lang="es-CO" b="1" dirty="0"/>
              <a:t> y comparadores</a:t>
            </a:r>
            <a:br>
              <a:rPr lang="es-CO" b="1" dirty="0"/>
            </a:br>
            <a:endParaRPr lang="es-ES_tradnl" dirty="0"/>
          </a:p>
        </p:txBody>
      </p:sp>
      <p:sp>
        <p:nvSpPr>
          <p:cNvPr id="3" name="Marcador de texto 2">
            <a:extLst>
              <a:ext uri="{FF2B5EF4-FFF2-40B4-BE49-F238E27FC236}">
                <a16:creationId xmlns:a16="http://schemas.microsoft.com/office/drawing/2014/main" id="{F54B430F-CAC9-6953-E8D1-CA677E8C1833}"/>
              </a:ext>
            </a:extLst>
          </p:cNvPr>
          <p:cNvSpPr>
            <a:spLocks noGrp="1"/>
          </p:cNvSpPr>
          <p:nvPr>
            <p:ph type="body" idx="1"/>
          </p:nvPr>
        </p:nvSpPr>
        <p:spPr/>
        <p:txBody>
          <a:bodyPr/>
          <a:lstStyle/>
          <a:p>
            <a:endParaRPr lang="es-ES_tradnl"/>
          </a:p>
        </p:txBody>
      </p:sp>
      <p:sp>
        <p:nvSpPr>
          <p:cNvPr id="5" name="CuadroTexto 4">
            <a:extLst>
              <a:ext uri="{FF2B5EF4-FFF2-40B4-BE49-F238E27FC236}">
                <a16:creationId xmlns:a16="http://schemas.microsoft.com/office/drawing/2014/main" id="{D468B178-C978-96C2-3F81-A431293C5D34}"/>
              </a:ext>
            </a:extLst>
          </p:cNvPr>
          <p:cNvSpPr txBox="1"/>
          <p:nvPr/>
        </p:nvSpPr>
        <p:spPr>
          <a:xfrm>
            <a:off x="1969008" y="1566648"/>
            <a:ext cx="6108192" cy="5047536"/>
          </a:xfrm>
          <a:prstGeom prst="rect">
            <a:avLst/>
          </a:prstGeom>
          <a:noFill/>
        </p:spPr>
        <p:txBody>
          <a:bodyPr wrap="square">
            <a:spAutoFit/>
          </a:bodyPr>
          <a:lstStyle/>
          <a:p>
            <a:r>
              <a:rPr lang="es-ES_tradnl" dirty="0" err="1"/>
              <a:t>import</a:t>
            </a:r>
            <a:r>
              <a:rPr lang="es-ES_tradnl" dirty="0"/>
              <a:t> </a:t>
            </a:r>
            <a:r>
              <a:rPr lang="es-ES_tradnl" dirty="0" err="1"/>
              <a:t>java.util</a:t>
            </a:r>
            <a:r>
              <a:rPr lang="es-ES_tradnl" dirty="0"/>
              <a:t>.*;</a:t>
            </a:r>
          </a:p>
          <a:p>
            <a:endParaRPr lang="es-ES_tradnl" dirty="0"/>
          </a:p>
          <a:p>
            <a:r>
              <a:rPr lang="es-ES_tradnl" dirty="0" err="1"/>
              <a:t>class</a:t>
            </a:r>
            <a:r>
              <a:rPr lang="es-ES_tradnl" dirty="0"/>
              <a:t> Estudiante {</a:t>
            </a:r>
          </a:p>
          <a:p>
            <a:r>
              <a:rPr lang="es-ES_tradnl" dirty="0"/>
              <a:t>    </a:t>
            </a:r>
            <a:r>
              <a:rPr lang="es-ES_tradnl" dirty="0" err="1"/>
              <a:t>String</a:t>
            </a:r>
            <a:r>
              <a:rPr lang="es-ES_tradnl" dirty="0"/>
              <a:t> nombre;</a:t>
            </a:r>
          </a:p>
          <a:p>
            <a:r>
              <a:rPr lang="es-ES_tradnl" dirty="0"/>
              <a:t>    </a:t>
            </a:r>
            <a:r>
              <a:rPr lang="es-ES_tradnl" dirty="0" err="1"/>
              <a:t>double</a:t>
            </a:r>
            <a:r>
              <a:rPr lang="es-ES_tradnl" dirty="0"/>
              <a:t> nota;</a:t>
            </a:r>
          </a:p>
          <a:p>
            <a:r>
              <a:rPr lang="es-ES_tradnl" dirty="0"/>
              <a:t>    Estudiante(</a:t>
            </a:r>
            <a:r>
              <a:rPr lang="es-ES_tradnl" dirty="0" err="1"/>
              <a:t>String</a:t>
            </a:r>
            <a:r>
              <a:rPr lang="es-ES_tradnl" dirty="0"/>
              <a:t> n, </a:t>
            </a:r>
            <a:r>
              <a:rPr lang="es-ES_tradnl" dirty="0" err="1"/>
              <a:t>double</a:t>
            </a:r>
            <a:r>
              <a:rPr lang="es-ES_tradnl" dirty="0"/>
              <a:t> no){ nombre=n; nota=no; }</a:t>
            </a:r>
          </a:p>
          <a:p>
            <a:r>
              <a:rPr lang="es-ES_tradnl" dirty="0"/>
              <a:t>    </a:t>
            </a:r>
            <a:r>
              <a:rPr lang="es-ES_tradnl" dirty="0" err="1"/>
              <a:t>public</a:t>
            </a:r>
            <a:r>
              <a:rPr lang="es-ES_tradnl" dirty="0"/>
              <a:t> </a:t>
            </a:r>
            <a:r>
              <a:rPr lang="es-ES_tradnl" dirty="0" err="1"/>
              <a:t>String</a:t>
            </a:r>
            <a:r>
              <a:rPr lang="es-ES_tradnl" dirty="0"/>
              <a:t> </a:t>
            </a:r>
            <a:r>
              <a:rPr lang="es-ES_tradnl" dirty="0" err="1"/>
              <a:t>toString</a:t>
            </a:r>
            <a:r>
              <a:rPr lang="es-ES_tradnl" dirty="0"/>
              <a:t>(){ </a:t>
            </a:r>
            <a:r>
              <a:rPr lang="es-ES_tradnl" dirty="0" err="1"/>
              <a:t>return</a:t>
            </a:r>
            <a:r>
              <a:rPr lang="es-ES_tradnl" dirty="0"/>
              <a:t> nombre+"("+nota+")"; }</a:t>
            </a:r>
          </a:p>
          <a:p>
            <a:r>
              <a:rPr lang="es-ES_tradnl" dirty="0"/>
              <a:t>}</a:t>
            </a:r>
          </a:p>
          <a:p>
            <a:endParaRPr lang="es-ES_tradnl" dirty="0"/>
          </a:p>
          <a:p>
            <a:r>
              <a:rPr lang="es-ES_tradnl" dirty="0" err="1"/>
              <a:t>public</a:t>
            </a:r>
            <a:r>
              <a:rPr lang="es-ES_tradnl" dirty="0"/>
              <a:t> </a:t>
            </a:r>
            <a:r>
              <a:rPr lang="es-ES_tradnl" dirty="0" err="1"/>
              <a:t>class</a:t>
            </a:r>
            <a:r>
              <a:rPr lang="es-ES_tradnl" dirty="0"/>
              <a:t> </a:t>
            </a:r>
            <a:r>
              <a:rPr lang="es-ES_tradnl" dirty="0" err="1"/>
              <a:t>OrdenarObjetos</a:t>
            </a:r>
            <a:r>
              <a:rPr lang="es-ES_tradnl" dirty="0"/>
              <a:t> {</a:t>
            </a:r>
          </a:p>
          <a:p>
            <a:r>
              <a:rPr lang="es-ES_tradnl" dirty="0"/>
              <a:t>    </a:t>
            </a:r>
            <a:r>
              <a:rPr lang="es-ES_tradnl" dirty="0" err="1"/>
              <a:t>public</a:t>
            </a:r>
            <a:r>
              <a:rPr lang="es-ES_tradnl" dirty="0"/>
              <a:t> </a:t>
            </a:r>
            <a:r>
              <a:rPr lang="es-ES_tradnl" dirty="0" err="1"/>
              <a:t>static</a:t>
            </a:r>
            <a:r>
              <a:rPr lang="es-ES_tradnl" dirty="0"/>
              <a:t> </a:t>
            </a:r>
            <a:r>
              <a:rPr lang="es-ES_tradnl" dirty="0" err="1"/>
              <a:t>void</a:t>
            </a:r>
            <a:r>
              <a:rPr lang="es-ES_tradnl" dirty="0"/>
              <a:t> </a:t>
            </a:r>
            <a:r>
              <a:rPr lang="es-ES_tradnl" dirty="0" err="1"/>
              <a:t>main</a:t>
            </a:r>
            <a:r>
              <a:rPr lang="es-ES_tradnl" dirty="0"/>
              <a:t>(</a:t>
            </a:r>
            <a:r>
              <a:rPr lang="es-ES_tradnl" dirty="0" err="1"/>
              <a:t>String</a:t>
            </a:r>
            <a:r>
              <a:rPr lang="es-ES_tradnl" dirty="0"/>
              <a:t>[] </a:t>
            </a:r>
            <a:r>
              <a:rPr lang="es-ES_tradnl" dirty="0" err="1"/>
              <a:t>args</a:t>
            </a:r>
            <a:r>
              <a:rPr lang="es-ES_tradnl" dirty="0"/>
              <a:t>) {</a:t>
            </a:r>
          </a:p>
          <a:p>
            <a:r>
              <a:rPr lang="es-ES_tradnl" dirty="0"/>
              <a:t>        </a:t>
            </a:r>
            <a:r>
              <a:rPr lang="es-ES_tradnl" dirty="0" err="1"/>
              <a:t>List</a:t>
            </a:r>
            <a:r>
              <a:rPr lang="es-ES_tradnl" dirty="0"/>
              <a:t>&lt;Estudiante&gt; lista = </a:t>
            </a:r>
            <a:r>
              <a:rPr lang="es-ES_tradnl" dirty="0" err="1"/>
              <a:t>Arrays.asList</a:t>
            </a:r>
            <a:r>
              <a:rPr lang="es-ES_tradnl" dirty="0"/>
              <a:t>(</a:t>
            </a:r>
          </a:p>
          <a:p>
            <a:r>
              <a:rPr lang="es-ES_tradnl" dirty="0"/>
              <a:t>            new Estudiante("Ana", 4.2),</a:t>
            </a:r>
          </a:p>
          <a:p>
            <a:r>
              <a:rPr lang="es-ES_tradnl" dirty="0"/>
              <a:t>            new Estudiante("Luis", 3.8),</a:t>
            </a:r>
          </a:p>
          <a:p>
            <a:r>
              <a:rPr lang="es-ES_tradnl" dirty="0"/>
              <a:t>            new Estudiante("</a:t>
            </a:r>
            <a:r>
              <a:rPr lang="es-ES_tradnl" dirty="0" err="1"/>
              <a:t>Zoe</a:t>
            </a:r>
            <a:r>
              <a:rPr lang="es-ES_tradnl" dirty="0"/>
              <a:t>", 4.2),</a:t>
            </a:r>
          </a:p>
          <a:p>
            <a:r>
              <a:rPr lang="es-ES_tradnl" dirty="0"/>
              <a:t>            new Estudiante("Juan", 2.9)</a:t>
            </a:r>
          </a:p>
          <a:p>
            <a:r>
              <a:rPr lang="es-ES_tradnl" dirty="0"/>
              <a:t>        );</a:t>
            </a:r>
          </a:p>
          <a:p>
            <a:r>
              <a:rPr lang="es-ES_tradnl" dirty="0"/>
              <a:t>        // Por nota </a:t>
            </a:r>
            <a:r>
              <a:rPr lang="es-ES_tradnl" dirty="0" err="1"/>
              <a:t>asc</a:t>
            </a:r>
            <a:r>
              <a:rPr lang="es-ES_tradnl" dirty="0"/>
              <a:t>, luego nombre </a:t>
            </a:r>
            <a:r>
              <a:rPr lang="es-ES_tradnl" dirty="0" err="1"/>
              <a:t>asc</a:t>
            </a:r>
            <a:r>
              <a:rPr lang="es-ES_tradnl" dirty="0"/>
              <a:t> para desempate</a:t>
            </a:r>
          </a:p>
          <a:p>
            <a:r>
              <a:rPr lang="es-ES_tradnl" dirty="0"/>
              <a:t>        </a:t>
            </a:r>
            <a:r>
              <a:rPr lang="es-ES_tradnl" dirty="0" err="1"/>
              <a:t>lista.sort</a:t>
            </a:r>
            <a:r>
              <a:rPr lang="es-ES_tradnl" dirty="0"/>
              <a:t>(</a:t>
            </a:r>
            <a:r>
              <a:rPr lang="es-ES_tradnl" dirty="0" err="1"/>
              <a:t>Comparator.comparingDouble</a:t>
            </a:r>
            <a:r>
              <a:rPr lang="es-ES_tradnl" dirty="0"/>
              <a:t>((Estudiante e) -&gt; </a:t>
            </a:r>
            <a:r>
              <a:rPr lang="es-ES_tradnl" dirty="0" err="1"/>
              <a:t>e.nota</a:t>
            </a:r>
            <a:r>
              <a:rPr lang="es-ES_tradnl" dirty="0"/>
              <a:t>)</a:t>
            </a:r>
          </a:p>
          <a:p>
            <a:r>
              <a:rPr lang="es-ES_tradnl" dirty="0"/>
              <a:t>                             .</a:t>
            </a:r>
            <a:r>
              <a:rPr lang="es-ES_tradnl" dirty="0" err="1"/>
              <a:t>thenComparing</a:t>
            </a:r>
            <a:r>
              <a:rPr lang="es-ES_tradnl" dirty="0"/>
              <a:t>(e -&gt; </a:t>
            </a:r>
            <a:r>
              <a:rPr lang="es-ES_tradnl" dirty="0" err="1"/>
              <a:t>e.nombre</a:t>
            </a:r>
            <a:r>
              <a:rPr lang="es-ES_tradnl" dirty="0"/>
              <a:t>));</a:t>
            </a:r>
          </a:p>
          <a:p>
            <a:r>
              <a:rPr lang="es-ES_tradnl" dirty="0"/>
              <a:t>        </a:t>
            </a:r>
            <a:r>
              <a:rPr lang="es-ES_tradnl" dirty="0" err="1"/>
              <a:t>System.out.println</a:t>
            </a:r>
            <a:r>
              <a:rPr lang="es-ES_tradnl" dirty="0"/>
              <a:t>(lista);</a:t>
            </a:r>
          </a:p>
          <a:p>
            <a:r>
              <a:rPr lang="es-ES_tradnl" dirty="0"/>
              <a:t>    }</a:t>
            </a:r>
          </a:p>
          <a:p>
            <a:r>
              <a:rPr lang="es-ES_tradnl" dirty="0"/>
              <a:t>}</a:t>
            </a:r>
          </a:p>
        </p:txBody>
      </p:sp>
    </p:spTree>
    <p:extLst>
      <p:ext uri="{BB962C8B-B14F-4D97-AF65-F5344CB8AC3E}">
        <p14:creationId xmlns:p14="http://schemas.microsoft.com/office/powerpoint/2010/main" val="31396587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339850-FE10-8DA3-4CB8-0321503972AE}"/>
              </a:ext>
            </a:extLst>
          </p:cNvPr>
          <p:cNvSpPr>
            <a:spLocks noGrp="1"/>
          </p:cNvSpPr>
          <p:nvPr>
            <p:ph type="title"/>
          </p:nvPr>
        </p:nvSpPr>
        <p:spPr/>
        <p:txBody>
          <a:bodyPr/>
          <a:lstStyle/>
          <a:p>
            <a:endParaRPr lang="es-ES_tradnl"/>
          </a:p>
        </p:txBody>
      </p:sp>
      <p:sp>
        <p:nvSpPr>
          <p:cNvPr id="3" name="Marcador de texto 2">
            <a:extLst>
              <a:ext uri="{FF2B5EF4-FFF2-40B4-BE49-F238E27FC236}">
                <a16:creationId xmlns:a16="http://schemas.microsoft.com/office/drawing/2014/main" id="{F7D2F3F9-5B00-B7BB-1350-62F22E4AAAF1}"/>
              </a:ext>
            </a:extLst>
          </p:cNvPr>
          <p:cNvSpPr>
            <a:spLocks noGrp="1"/>
          </p:cNvSpPr>
          <p:nvPr>
            <p:ph type="body" idx="1"/>
          </p:nvPr>
        </p:nvSpPr>
        <p:spPr/>
        <p:txBody>
          <a:bodyPr/>
          <a:lstStyle/>
          <a:p>
            <a:endParaRPr lang="es-ES_tradnl"/>
          </a:p>
        </p:txBody>
      </p:sp>
    </p:spTree>
    <p:extLst>
      <p:ext uri="{BB962C8B-B14F-4D97-AF65-F5344CB8AC3E}">
        <p14:creationId xmlns:p14="http://schemas.microsoft.com/office/powerpoint/2010/main" val="1015259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5"/>
          <p:cNvSpPr txBox="1">
            <a:spLocks noGrp="1"/>
          </p:cNvSpPr>
          <p:nvPr>
            <p:ph type="title"/>
          </p:nvPr>
        </p:nvSpPr>
        <p:spPr>
          <a:xfrm>
            <a:off x="838200" y="893651"/>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Bell MT"/>
              <a:buNone/>
            </a:pPr>
            <a:r>
              <a:rPr lang="es-ES"/>
              <a:t>Arreglo</a:t>
            </a:r>
            <a:endParaRPr/>
          </a:p>
        </p:txBody>
      </p:sp>
      <p:sp>
        <p:nvSpPr>
          <p:cNvPr id="133" name="Google Shape;133;p5"/>
          <p:cNvSpPr txBox="1">
            <a:spLocks noGrp="1"/>
          </p:cNvSpPr>
          <p:nvPr>
            <p:ph type="body" idx="1"/>
          </p:nvPr>
        </p:nvSpPr>
        <p:spPr>
          <a:xfrm>
            <a:off x="838200" y="2169140"/>
            <a:ext cx="10262755" cy="313242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s-ES"/>
              <a:t>Un arreglo se define como una colección finita, homogénea y ordenada de elementos como se ha definido antes pero se caracteriza por ser unidimensional porque tiene una solo dimensión como se muestra a continuación.</a:t>
            </a: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p:txBody>
      </p:sp>
      <p:pic>
        <p:nvPicPr>
          <p:cNvPr id="134" name="Google Shape;134;p5" descr="https://www.uacj.mx/CGTI/CDTE/JPM/Documents/IIT/arreglos1/images/iit-arreglos-05.png"/>
          <p:cNvPicPr preferRelativeResize="0"/>
          <p:nvPr/>
        </p:nvPicPr>
        <p:blipFill rotWithShape="1">
          <a:blip r:embed="rId3">
            <a:alphaModFix/>
          </a:blip>
          <a:srcRect/>
          <a:stretch/>
        </p:blipFill>
        <p:spPr>
          <a:xfrm>
            <a:off x="2835665" y="3824049"/>
            <a:ext cx="8197069" cy="1768664"/>
          </a:xfrm>
          <a:prstGeom prst="rect">
            <a:avLst/>
          </a:prstGeom>
          <a:noFill/>
          <a:ln>
            <a:noFill/>
          </a:ln>
        </p:spPr>
      </p:pic>
      <p:sp>
        <p:nvSpPr>
          <p:cNvPr id="135" name="Google Shape;135;p5"/>
          <p:cNvSpPr/>
          <p:nvPr/>
        </p:nvSpPr>
        <p:spPr>
          <a:xfrm>
            <a:off x="838200" y="5576798"/>
            <a:ext cx="60960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b="0" i="0">
                <a:solidFill>
                  <a:srgbClr val="000000"/>
                </a:solidFill>
                <a:latin typeface="Arial"/>
                <a:ea typeface="Arial"/>
                <a:cs typeface="Arial"/>
                <a:sym typeface="Arial"/>
              </a:rPr>
              <a:t>Un arreglo tiene la característica de que puede almacenar a N elementos del </a:t>
            </a:r>
            <a:r>
              <a:rPr lang="es-ES" sz="1800" b="0" i="1">
                <a:solidFill>
                  <a:srgbClr val="1496B2"/>
                </a:solidFill>
                <a:latin typeface="Arial"/>
                <a:ea typeface="Arial"/>
                <a:cs typeface="Arial"/>
                <a:sym typeface="Arial"/>
              </a:rPr>
              <a:t>mismo tipo</a:t>
            </a:r>
            <a:r>
              <a:rPr lang="es-ES" sz="1800" b="0" i="0">
                <a:solidFill>
                  <a:srgbClr val="000000"/>
                </a:solidFill>
                <a:latin typeface="Arial"/>
                <a:ea typeface="Arial"/>
                <a:cs typeface="Arial"/>
                <a:sym typeface="Arial"/>
              </a:rPr>
              <a:t> y además permite el acceso a cada uno de estos elementos. Se distinguen dos partes en los arreglos:</a:t>
            </a:r>
            <a:endParaRPr sz="1800">
              <a:solidFill>
                <a:schemeClr val="dk1"/>
              </a:solidFill>
              <a:latin typeface="Bell MT"/>
              <a:ea typeface="Bell MT"/>
              <a:cs typeface="Bell MT"/>
              <a:sym typeface="Bell M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6"/>
          <p:cNvSpPr txBox="1">
            <a:spLocks noGrp="1"/>
          </p:cNvSpPr>
          <p:nvPr>
            <p:ph type="title"/>
          </p:nvPr>
        </p:nvSpPr>
        <p:spPr>
          <a:xfrm>
            <a:off x="964621" y="1435389"/>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Bell MT"/>
              <a:buNone/>
            </a:pPr>
            <a:endParaRPr/>
          </a:p>
        </p:txBody>
      </p:sp>
      <p:pic>
        <p:nvPicPr>
          <p:cNvPr id="141" name="Google Shape;141;p6"/>
          <p:cNvPicPr preferRelativeResize="0">
            <a:picLocks noGrp="1"/>
          </p:cNvPicPr>
          <p:nvPr>
            <p:ph type="body" idx="1"/>
          </p:nvPr>
        </p:nvPicPr>
        <p:blipFill rotWithShape="1">
          <a:blip r:embed="rId3">
            <a:alphaModFix/>
          </a:blip>
          <a:srcRect/>
          <a:stretch/>
        </p:blipFill>
        <p:spPr>
          <a:xfrm>
            <a:off x="2359375" y="1690688"/>
            <a:ext cx="8783906" cy="513775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7"/>
          <p:cNvSpPr txBox="1">
            <a:spLocks noGrp="1"/>
          </p:cNvSpPr>
          <p:nvPr>
            <p:ph type="title"/>
          </p:nvPr>
        </p:nvSpPr>
        <p:spPr>
          <a:xfrm>
            <a:off x="187381" y="600999"/>
            <a:ext cx="7710749" cy="1376391"/>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Bell MT"/>
              <a:buNone/>
            </a:pPr>
            <a:r>
              <a:rPr lang="es-ES"/>
              <a:t>Los arreglos se clasifican de acuerdo con el número de dimensiones que tienen</a:t>
            </a:r>
            <a:endParaRPr/>
          </a:p>
        </p:txBody>
      </p:sp>
      <p:pic>
        <p:nvPicPr>
          <p:cNvPr id="147" name="Google Shape;147;p7"/>
          <p:cNvPicPr preferRelativeResize="0">
            <a:picLocks noGrp="1"/>
          </p:cNvPicPr>
          <p:nvPr>
            <p:ph type="body" idx="1"/>
          </p:nvPr>
        </p:nvPicPr>
        <p:blipFill rotWithShape="1">
          <a:blip r:embed="rId3">
            <a:alphaModFix/>
          </a:blip>
          <a:srcRect/>
          <a:stretch/>
        </p:blipFill>
        <p:spPr>
          <a:xfrm>
            <a:off x="3375171" y="2317115"/>
            <a:ext cx="7544777" cy="435133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8"/>
          <p:cNvSpPr txBox="1">
            <a:spLocks noGrp="1"/>
          </p:cNvSpPr>
          <p:nvPr>
            <p:ph type="title"/>
          </p:nvPr>
        </p:nvSpPr>
        <p:spPr>
          <a:xfrm>
            <a:off x="964621" y="1435389"/>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Bell MT"/>
              <a:buNone/>
            </a:pPr>
            <a:endParaRPr/>
          </a:p>
        </p:txBody>
      </p:sp>
      <p:sp>
        <p:nvSpPr>
          <p:cNvPr id="153" name="Google Shape;153;p8"/>
          <p:cNvSpPr txBox="1">
            <a:spLocks noGrp="1"/>
          </p:cNvSpPr>
          <p:nvPr>
            <p:ph type="body" idx="1"/>
          </p:nvPr>
        </p:nvSpPr>
        <p:spPr>
          <a:xfrm>
            <a:off x="1091044" y="3044535"/>
            <a:ext cx="10262755" cy="313242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s-ES"/>
              <a:t> </a:t>
            </a:r>
            <a:r>
              <a:rPr lang="es-ES" b="1" i="1"/>
              <a:t>Los componentes. </a:t>
            </a:r>
            <a:r>
              <a:rPr lang="es-ES"/>
              <a:t>Hacen referencia a los elementos que componen o forman el arreglo. Es decir, son los valores que se almacenan en cada una de sus casillas.</a:t>
            </a:r>
            <a:endParaRPr/>
          </a:p>
          <a:p>
            <a:pPr marL="228600" lvl="0" indent="-228600" algn="l" rtl="0">
              <a:lnSpc>
                <a:spcPct val="90000"/>
              </a:lnSpc>
              <a:spcBef>
                <a:spcPts val="1000"/>
              </a:spcBef>
              <a:spcAft>
                <a:spcPts val="0"/>
              </a:spcAft>
              <a:buClr>
                <a:schemeClr val="dk1"/>
              </a:buClr>
              <a:buSzPts val="2800"/>
              <a:buChar char="•"/>
            </a:pPr>
            <a:r>
              <a:rPr lang="es-ES"/>
              <a:t>•</a:t>
            </a:r>
            <a:r>
              <a:rPr lang="es-ES" b="1" i="1"/>
              <a:t> Los índices. </a:t>
            </a:r>
            <a:r>
              <a:rPr lang="es-ES"/>
              <a:t>Son los que permiten acceder a los componentes del arreglo en forma individual. Es decir, la posición dentro del arreglo.</a:t>
            </a: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9"/>
          <p:cNvSpPr txBox="1">
            <a:spLocks noGrp="1"/>
          </p:cNvSpPr>
          <p:nvPr>
            <p:ph type="title"/>
          </p:nvPr>
        </p:nvSpPr>
        <p:spPr>
          <a:xfrm>
            <a:off x="838200" y="892067"/>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Bell MT"/>
              <a:buNone/>
            </a:pPr>
            <a:r>
              <a:rPr lang="es-ES"/>
              <a:t>Para hacer referencia a un componente de un arreglo se necesita:</a:t>
            </a:r>
            <a:br>
              <a:rPr lang="es-ES"/>
            </a:br>
            <a:r>
              <a:rPr lang="es-ES"/>
              <a:t> </a:t>
            </a:r>
            <a:br>
              <a:rPr lang="es-ES"/>
            </a:br>
            <a:endParaRPr/>
          </a:p>
        </p:txBody>
      </p:sp>
      <p:pic>
        <p:nvPicPr>
          <p:cNvPr id="159" name="Google Shape;159;p9"/>
          <p:cNvPicPr preferRelativeResize="0"/>
          <p:nvPr/>
        </p:nvPicPr>
        <p:blipFill rotWithShape="1">
          <a:blip r:embed="rId3">
            <a:alphaModFix/>
          </a:blip>
          <a:srcRect/>
          <a:stretch/>
        </p:blipFill>
        <p:spPr>
          <a:xfrm>
            <a:off x="2278252" y="2853568"/>
            <a:ext cx="8161633" cy="2084903"/>
          </a:xfrm>
          <a:prstGeom prst="rect">
            <a:avLst/>
          </a:prstGeom>
          <a:noFill/>
          <a:ln>
            <a:noFill/>
          </a:ln>
        </p:spPr>
      </p:pic>
    </p:spTree>
  </p:cSld>
  <p:clrMapOvr>
    <a:masterClrMapping/>
  </p:clrMapOvr>
</p:sld>
</file>

<file path=ppt/theme/theme1.xml><?xml version="1.0" encoding="utf-8"?>
<a:theme xmlns:a="http://schemas.openxmlformats.org/drawingml/2006/main" name="AUDITORIA_SISTEMAS">
  <a:themeElements>
    <a:clrScheme name="AJS">
      <a:dk1>
        <a:srgbClr val="31521B"/>
      </a:dk1>
      <a:lt1>
        <a:srgbClr val="0D291B"/>
      </a:lt1>
      <a:dk2>
        <a:srgbClr val="739A28"/>
      </a:dk2>
      <a:lt2>
        <a:srgbClr val="D6EAAF"/>
      </a:lt2>
      <a:accent1>
        <a:srgbClr val="99CB38"/>
      </a:accent1>
      <a:accent2>
        <a:srgbClr val="63A537"/>
      </a:accent2>
      <a:accent3>
        <a:srgbClr val="37A76F"/>
      </a:accent3>
      <a:accent4>
        <a:srgbClr val="1B5337"/>
      </a:accent4>
      <a:accent5>
        <a:srgbClr val="1B5337"/>
      </a:accent5>
      <a:accent6>
        <a:srgbClr val="773D03"/>
      </a:accent6>
      <a:hlink>
        <a:srgbClr val="FF0000"/>
      </a:hlink>
      <a:folHlink>
        <a:srgbClr val="C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2908</Words>
  <Application>Microsoft Macintosh PowerPoint</Application>
  <PresentationFormat>Panorámica</PresentationFormat>
  <Paragraphs>312</Paragraphs>
  <Slides>42</Slides>
  <Notes>31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42</vt:i4>
      </vt:variant>
    </vt:vector>
  </HeadingPairs>
  <TitlesOfParts>
    <vt:vector size="47" baseType="lpstr">
      <vt:lpstr>Corben</vt:lpstr>
      <vt:lpstr>Arial</vt:lpstr>
      <vt:lpstr>Bell MT</vt:lpstr>
      <vt:lpstr>Calibri</vt:lpstr>
      <vt:lpstr>AUDITORIA_SISTEMAS</vt:lpstr>
      <vt:lpstr>Asignatura Programación II Unidad 5: Arreglos </vt:lpstr>
      <vt:lpstr>Al final de la sesión, Usted será capaz de… </vt:lpstr>
      <vt:lpstr>Presentación de PowerPoint</vt:lpstr>
      <vt:lpstr>Presentación de PowerPoint</vt:lpstr>
      <vt:lpstr>Arreglo</vt:lpstr>
      <vt:lpstr>Presentación de PowerPoint</vt:lpstr>
      <vt:lpstr>Los arreglos se clasifican de acuerdo con el número de dimensiones que tienen</vt:lpstr>
      <vt:lpstr>Presentación de PowerPoint</vt:lpstr>
      <vt:lpstr>Para hacer referencia a un componente de un arreglo se necesita:   </vt:lpstr>
      <vt:lpstr>Presentación de PowerPoint</vt:lpstr>
      <vt:lpstr>Presentación de PowerPoint</vt:lpstr>
      <vt:lpstr>Observaciones:</vt:lpstr>
      <vt:lpstr>Ejemplo</vt:lpstr>
      <vt:lpstr>Presentación de PowerPoint</vt:lpstr>
      <vt:lpstr>Operaciones con arreglos</vt:lpstr>
      <vt:lpstr>¿Por qué el tema de arrays es crucial para entender la tokenización en IA? </vt:lpstr>
      <vt:lpstr>Presentación de PowerPoint</vt:lpstr>
      <vt:lpstr>Matriz de atención (valores ficticios simplificados):</vt:lpstr>
      <vt:lpstr>Matriz de atención</vt:lpstr>
      <vt:lpstr>Presentación de PowerPoint</vt:lpstr>
      <vt:lpstr>Presentación de PowerPoint</vt:lpstr>
      <vt:lpstr>Propiedad length (no método): numeros.length.</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Arreglos</vt:lpstr>
      <vt:lpstr>Arreglos</vt:lpstr>
      <vt:lpstr>Arreglos Bidimensionales </vt:lpstr>
      <vt:lpstr>Patrones de Recorrido</vt:lpstr>
      <vt:lpstr>Patrones de Recorrido</vt:lpstr>
      <vt:lpstr>Búsqueda de mayor, menor y posiciones </vt:lpstr>
      <vt:lpstr>Ordenamientos clásicos Burbuja (estable, simple) </vt:lpstr>
      <vt:lpstr>Presentación de PowerPoint</vt:lpstr>
      <vt:lpstr>Inserción (estable, bueno para casi ordenados)</vt:lpstr>
      <vt:lpstr>Uso práctico: Arrays.sort y comparadores </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Oscar Guerra Mejia</dc:creator>
  <cp:lastModifiedBy>jaider enrique reyes herazo</cp:lastModifiedBy>
  <cp:revision>1</cp:revision>
  <dcterms:created xsi:type="dcterms:W3CDTF">2020-03-11T23:38:32Z</dcterms:created>
  <dcterms:modified xsi:type="dcterms:W3CDTF">2025-08-24T17:01:03Z</dcterms:modified>
</cp:coreProperties>
</file>